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6" r:id="rId3"/>
    <p:sldId id="257" r:id="rId4"/>
    <p:sldId id="258" r:id="rId5"/>
    <p:sldId id="259" r:id="rId6"/>
    <p:sldId id="260" r:id="rId7"/>
    <p:sldId id="261" r:id="rId8"/>
    <p:sldId id="262" r:id="rId9"/>
    <p:sldId id="263" r:id="rId10"/>
    <p:sldId id="264" r:id="rId11"/>
    <p:sldId id="265" r:id="rId12"/>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0" d="100"/>
          <a:sy n="70" d="100"/>
        </p:scale>
        <p:origin x="20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952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C3A91-4603-AD9B-0F8B-16762FB649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B830FA-A694-456F-492E-21C3AA3974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E09DC1-BB4B-0653-DA57-BE017A5916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D20992-815B-F812-FEB9-F28FA7DFE08A}"/>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947719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1.png"/><Relationship Id="rId18" Type="http://schemas.openxmlformats.org/officeDocument/2006/relationships/image" Target="../media/image155.png"/><Relationship Id="rId3" Type="http://schemas.openxmlformats.org/officeDocument/2006/relationships/image" Target="../media/image144.png"/><Relationship Id="rId7" Type="http://schemas.openxmlformats.org/officeDocument/2006/relationships/image" Target="../media/image147.png"/><Relationship Id="rId12" Type="http://schemas.openxmlformats.org/officeDocument/2006/relationships/image" Target="../media/image150.png"/><Relationship Id="rId17" Type="http://schemas.openxmlformats.org/officeDocument/2006/relationships/image" Target="../media/image154.png"/><Relationship Id="rId2" Type="http://schemas.openxmlformats.org/officeDocument/2006/relationships/notesSlide" Target="../notesSlides/notesSlide10.xml"/><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1.xml"/><Relationship Id="rId6" Type="http://schemas.openxmlformats.org/officeDocument/2006/relationships/image" Target="../media/image146.png"/><Relationship Id="rId11" Type="http://schemas.openxmlformats.org/officeDocument/2006/relationships/image" Target="../media/image24.png"/><Relationship Id="rId5" Type="http://schemas.openxmlformats.org/officeDocument/2006/relationships/image" Target="../media/image145.png"/><Relationship Id="rId15" Type="http://schemas.openxmlformats.org/officeDocument/2006/relationships/image" Target="../media/image152.png"/><Relationship Id="rId10" Type="http://schemas.openxmlformats.org/officeDocument/2006/relationships/image" Target="../media/image149.png"/><Relationship Id="rId19" Type="http://schemas.openxmlformats.org/officeDocument/2006/relationships/image" Target="../media/image156.png"/><Relationship Id="rId4" Type="http://schemas.openxmlformats.org/officeDocument/2006/relationships/image" Target="../media/image18.png"/><Relationship Id="rId9" Type="http://schemas.openxmlformats.org/officeDocument/2006/relationships/image" Target="../media/image31.png"/><Relationship Id="rId1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3" Type="http://schemas.openxmlformats.org/officeDocument/2006/relationships/image" Target="../media/image17.png"/><Relationship Id="rId21" Type="http://schemas.openxmlformats.org/officeDocument/2006/relationships/image" Target="../media/image174.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5" Type="http://schemas.openxmlformats.org/officeDocument/2006/relationships/image" Target="../media/image143.png"/><Relationship Id="rId2" Type="http://schemas.openxmlformats.org/officeDocument/2006/relationships/notesSlide" Target="../notesSlides/notesSlide11.xml"/><Relationship Id="rId16" Type="http://schemas.openxmlformats.org/officeDocument/2006/relationships/image" Target="../media/image169.png"/><Relationship Id="rId20" Type="http://schemas.openxmlformats.org/officeDocument/2006/relationships/image" Target="../media/image173.png"/><Relationship Id="rId1" Type="http://schemas.openxmlformats.org/officeDocument/2006/relationships/slideLayout" Target="../slideLayouts/slideLayout1.xml"/><Relationship Id="rId6" Type="http://schemas.openxmlformats.org/officeDocument/2006/relationships/image" Target="../media/image159.png"/><Relationship Id="rId11" Type="http://schemas.openxmlformats.org/officeDocument/2006/relationships/image" Target="../media/image164.png"/><Relationship Id="rId24" Type="http://schemas.openxmlformats.org/officeDocument/2006/relationships/image" Target="../media/image177.png"/><Relationship Id="rId5" Type="http://schemas.openxmlformats.org/officeDocument/2006/relationships/image" Target="../media/image158.png"/><Relationship Id="rId15" Type="http://schemas.openxmlformats.org/officeDocument/2006/relationships/image" Target="../media/image168.png"/><Relationship Id="rId23" Type="http://schemas.openxmlformats.org/officeDocument/2006/relationships/image" Target="../media/image176.png"/><Relationship Id="rId10" Type="http://schemas.openxmlformats.org/officeDocument/2006/relationships/image" Target="../media/image163.png"/><Relationship Id="rId19" Type="http://schemas.openxmlformats.org/officeDocument/2006/relationships/image" Target="../media/image172.png"/><Relationship Id="rId4" Type="http://schemas.openxmlformats.org/officeDocument/2006/relationships/image" Target="../media/image18.pn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5.pn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3.xml"/><Relationship Id="rId16"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2.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4.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18.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s>
</file>

<file path=ppt/slides/_rels/slide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3.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5.xml"/><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18.png"/><Relationship Id="rId9" Type="http://schemas.openxmlformats.org/officeDocument/2006/relationships/image" Target="../media/image58.png"/><Relationship Id="rId14" Type="http://schemas.openxmlformats.org/officeDocument/2006/relationships/image" Target="../media/image63.png"/></Relationships>
</file>

<file path=ppt/slides/_rels/slide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17.png"/><Relationship Id="rId21" Type="http://schemas.openxmlformats.org/officeDocument/2006/relationships/image" Target="../media/image85.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6.xml"/><Relationship Id="rId16" Type="http://schemas.openxmlformats.org/officeDocument/2006/relationships/image" Target="../media/image80.png"/><Relationship Id="rId20" Type="http://schemas.openxmlformats.org/officeDocument/2006/relationships/image" Target="../media/image84.png"/><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18.png"/><Relationship Id="rId9" Type="http://schemas.openxmlformats.org/officeDocument/2006/relationships/image" Target="../media/image73.png"/><Relationship Id="rId14" Type="http://schemas.openxmlformats.org/officeDocument/2006/relationships/image" Target="../media/image78.png"/></Relationships>
</file>

<file path=ppt/slides/_rels/slide7.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86.png"/><Relationship Id="rId21" Type="http://schemas.openxmlformats.org/officeDocument/2006/relationships/image" Target="../media/image101.png"/><Relationship Id="rId7" Type="http://schemas.openxmlformats.org/officeDocument/2006/relationships/image" Target="../media/image89.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notesSlide" Target="../notesSlides/notesSlide7.xml"/><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1.xml"/><Relationship Id="rId6" Type="http://schemas.openxmlformats.org/officeDocument/2006/relationships/image" Target="../media/image88.png"/><Relationship Id="rId11" Type="http://schemas.openxmlformats.org/officeDocument/2006/relationships/image" Target="../media/image31.png"/><Relationship Id="rId5" Type="http://schemas.openxmlformats.org/officeDocument/2006/relationships/image" Target="../media/image87.png"/><Relationship Id="rId15" Type="http://schemas.openxmlformats.org/officeDocument/2006/relationships/image" Target="../media/image95.png"/><Relationship Id="rId23" Type="http://schemas.openxmlformats.org/officeDocument/2006/relationships/image" Target="../media/image103.png"/><Relationship Id="rId10" Type="http://schemas.openxmlformats.org/officeDocument/2006/relationships/image" Target="../media/image20.png"/><Relationship Id="rId19" Type="http://schemas.openxmlformats.org/officeDocument/2006/relationships/image" Target="../media/image99.png"/><Relationship Id="rId4" Type="http://schemas.openxmlformats.org/officeDocument/2006/relationships/image" Target="../media/image18.png"/><Relationship Id="rId9" Type="http://schemas.openxmlformats.org/officeDocument/2006/relationships/image" Target="../media/image91.png"/><Relationship Id="rId14" Type="http://schemas.openxmlformats.org/officeDocument/2006/relationships/image" Target="../media/image94.png"/><Relationship Id="rId22" Type="http://schemas.openxmlformats.org/officeDocument/2006/relationships/image" Target="../media/image102.png"/></Relationships>
</file>

<file path=ppt/slides/_rels/slide8.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18" Type="http://schemas.openxmlformats.org/officeDocument/2006/relationships/image" Target="../media/image118.png"/><Relationship Id="rId26" Type="http://schemas.openxmlformats.org/officeDocument/2006/relationships/image" Target="../media/image126.png"/><Relationship Id="rId3" Type="http://schemas.openxmlformats.org/officeDocument/2006/relationships/image" Target="../media/image104.png"/><Relationship Id="rId21" Type="http://schemas.openxmlformats.org/officeDocument/2006/relationships/image" Target="../media/image121.png"/><Relationship Id="rId7" Type="http://schemas.openxmlformats.org/officeDocument/2006/relationships/image" Target="../media/image107.png"/><Relationship Id="rId12" Type="http://schemas.openxmlformats.org/officeDocument/2006/relationships/image" Target="../media/image112.png"/><Relationship Id="rId17" Type="http://schemas.openxmlformats.org/officeDocument/2006/relationships/image" Target="../media/image117.png"/><Relationship Id="rId25" Type="http://schemas.openxmlformats.org/officeDocument/2006/relationships/image" Target="../media/image125.png"/><Relationship Id="rId2" Type="http://schemas.openxmlformats.org/officeDocument/2006/relationships/notesSlide" Target="../notesSlides/notesSlide8.xml"/><Relationship Id="rId16" Type="http://schemas.openxmlformats.org/officeDocument/2006/relationships/image" Target="../media/image116.png"/><Relationship Id="rId20" Type="http://schemas.openxmlformats.org/officeDocument/2006/relationships/image" Target="../media/image120.png"/><Relationship Id="rId1" Type="http://schemas.openxmlformats.org/officeDocument/2006/relationships/slideLayout" Target="../slideLayouts/slideLayout1.xml"/><Relationship Id="rId6" Type="http://schemas.openxmlformats.org/officeDocument/2006/relationships/image" Target="../media/image106.png"/><Relationship Id="rId11" Type="http://schemas.openxmlformats.org/officeDocument/2006/relationships/image" Target="../media/image111.png"/><Relationship Id="rId24" Type="http://schemas.openxmlformats.org/officeDocument/2006/relationships/image" Target="../media/image124.png"/><Relationship Id="rId5" Type="http://schemas.openxmlformats.org/officeDocument/2006/relationships/image" Target="../media/image105.png"/><Relationship Id="rId15" Type="http://schemas.openxmlformats.org/officeDocument/2006/relationships/image" Target="../media/image115.png"/><Relationship Id="rId23" Type="http://schemas.openxmlformats.org/officeDocument/2006/relationships/image" Target="../media/image123.png"/><Relationship Id="rId10" Type="http://schemas.openxmlformats.org/officeDocument/2006/relationships/image" Target="../media/image110.png"/><Relationship Id="rId19" Type="http://schemas.openxmlformats.org/officeDocument/2006/relationships/image" Target="../media/image119.png"/><Relationship Id="rId4" Type="http://schemas.openxmlformats.org/officeDocument/2006/relationships/image" Target="../media/image18.png"/><Relationship Id="rId9" Type="http://schemas.openxmlformats.org/officeDocument/2006/relationships/image" Target="../media/image109.png"/><Relationship Id="rId14" Type="http://schemas.openxmlformats.org/officeDocument/2006/relationships/image" Target="../media/image114.png"/><Relationship Id="rId22" Type="http://schemas.openxmlformats.org/officeDocument/2006/relationships/image" Target="../media/image122.png"/></Relationships>
</file>

<file path=ppt/slides/_rels/slide9.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18" Type="http://schemas.openxmlformats.org/officeDocument/2006/relationships/image" Target="../media/image141.png"/><Relationship Id="rId3" Type="http://schemas.openxmlformats.org/officeDocument/2006/relationships/image" Target="../media/image127.png"/><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140.png"/><Relationship Id="rId2" Type="http://schemas.openxmlformats.org/officeDocument/2006/relationships/notesSlide" Target="../notesSlides/notesSlide9.xml"/><Relationship Id="rId16" Type="http://schemas.openxmlformats.org/officeDocument/2006/relationships/image" Target="../media/image139.png"/><Relationship Id="rId20" Type="http://schemas.openxmlformats.org/officeDocument/2006/relationships/image" Target="../media/image143.png"/><Relationship Id="rId1" Type="http://schemas.openxmlformats.org/officeDocument/2006/relationships/slideLayout" Target="../slideLayouts/slideLayout1.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19" Type="http://schemas.openxmlformats.org/officeDocument/2006/relationships/image" Target="../media/image142.png"/><Relationship Id="rId4" Type="http://schemas.openxmlformats.org/officeDocument/2006/relationships/image" Target="../media/image18.png"/><Relationship Id="rId9" Type="http://schemas.openxmlformats.org/officeDocument/2006/relationships/image" Target="../media/image132.png"/><Relationship Id="rId1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1905000" y="952500"/>
            <a:ext cx="571500" cy="571500"/>
          </a:xfrm>
          <a:prstGeom prst="rect">
            <a:avLst/>
          </a:prstGeom>
        </p:spPr>
      </p:pic>
      <p:pic>
        <p:nvPicPr>
          <p:cNvPr id="4" name="Image 2" descr="preencoded.png"/>
          <p:cNvPicPr>
            <a:picLocks noChangeAspect="1"/>
          </p:cNvPicPr>
          <p:nvPr/>
        </p:nvPicPr>
        <p:blipFill>
          <a:blip r:embed="rId5"/>
          <a:stretch>
            <a:fillRect/>
          </a:stretch>
        </p:blipFill>
        <p:spPr>
          <a:xfrm>
            <a:off x="4762500" y="1905000"/>
            <a:ext cx="571500" cy="571500"/>
          </a:xfrm>
          <a:prstGeom prst="rect">
            <a:avLst/>
          </a:prstGeom>
        </p:spPr>
      </p:pic>
      <p:pic>
        <p:nvPicPr>
          <p:cNvPr id="5" name="Image 3" descr="preencoded.png"/>
          <p:cNvPicPr>
            <a:picLocks noChangeAspect="1"/>
          </p:cNvPicPr>
          <p:nvPr/>
        </p:nvPicPr>
        <p:blipFill>
          <a:blip r:embed="rId6"/>
          <a:stretch>
            <a:fillRect/>
          </a:stretch>
        </p:blipFill>
        <p:spPr>
          <a:xfrm>
            <a:off x="7620000" y="1428750"/>
            <a:ext cx="571500" cy="571500"/>
          </a:xfrm>
          <a:prstGeom prst="rect">
            <a:avLst/>
          </a:prstGeom>
        </p:spPr>
      </p:pic>
      <p:pic>
        <p:nvPicPr>
          <p:cNvPr id="6" name="Image 4" descr="preencoded.png"/>
          <p:cNvPicPr>
            <a:picLocks noChangeAspect="1"/>
          </p:cNvPicPr>
          <p:nvPr/>
        </p:nvPicPr>
        <p:blipFill>
          <a:blip r:embed="rId7"/>
          <a:stretch>
            <a:fillRect/>
          </a:stretch>
        </p:blipFill>
        <p:spPr>
          <a:xfrm>
            <a:off x="2857500" y="2857500"/>
            <a:ext cx="571500" cy="571500"/>
          </a:xfrm>
          <a:prstGeom prst="rect">
            <a:avLst/>
          </a:prstGeom>
        </p:spPr>
      </p:pic>
      <p:pic>
        <p:nvPicPr>
          <p:cNvPr id="7" name="Image 5" descr="preencoded.png"/>
          <p:cNvPicPr>
            <a:picLocks noChangeAspect="1"/>
          </p:cNvPicPr>
          <p:nvPr/>
        </p:nvPicPr>
        <p:blipFill>
          <a:blip r:embed="rId8"/>
          <a:stretch>
            <a:fillRect/>
          </a:stretch>
        </p:blipFill>
        <p:spPr>
          <a:xfrm>
            <a:off x="6667500" y="2381250"/>
            <a:ext cx="571500" cy="571500"/>
          </a:xfrm>
          <a:prstGeom prst="rect">
            <a:avLst/>
          </a:prstGeom>
        </p:spPr>
      </p:pic>
      <p:pic>
        <p:nvPicPr>
          <p:cNvPr id="8" name="Image 6" descr="preencoded.png"/>
          <p:cNvPicPr>
            <a:picLocks noChangeAspect="1"/>
          </p:cNvPicPr>
          <p:nvPr/>
        </p:nvPicPr>
        <p:blipFill>
          <a:blip r:embed="rId9"/>
          <a:stretch>
            <a:fillRect/>
          </a:stretch>
        </p:blipFill>
        <p:spPr>
          <a:xfrm>
            <a:off x="2190750" y="1238250"/>
            <a:ext cx="2571750" cy="28575"/>
          </a:xfrm>
          <a:prstGeom prst="rect">
            <a:avLst/>
          </a:prstGeom>
        </p:spPr>
      </p:pic>
      <p:pic>
        <p:nvPicPr>
          <p:cNvPr id="9" name="Image 7" descr="preencoded.png"/>
          <p:cNvPicPr>
            <a:picLocks noChangeAspect="1"/>
          </p:cNvPicPr>
          <p:nvPr/>
        </p:nvPicPr>
        <p:blipFill>
          <a:blip r:embed="rId9"/>
          <a:stretch>
            <a:fillRect/>
          </a:stretch>
        </p:blipFill>
        <p:spPr>
          <a:xfrm>
            <a:off x="5048250" y="1619250"/>
            <a:ext cx="2571750" cy="28575"/>
          </a:xfrm>
          <a:prstGeom prst="rect">
            <a:avLst/>
          </a:prstGeom>
        </p:spPr>
      </p:pic>
      <p:pic>
        <p:nvPicPr>
          <p:cNvPr id="10" name="Image 8" descr="preencoded.png"/>
          <p:cNvPicPr>
            <a:picLocks noChangeAspect="1"/>
          </p:cNvPicPr>
          <p:nvPr/>
        </p:nvPicPr>
        <p:blipFill>
          <a:blip r:embed="rId10"/>
          <a:stretch>
            <a:fillRect/>
          </a:stretch>
        </p:blipFill>
        <p:spPr>
          <a:xfrm>
            <a:off x="3143250" y="2095500"/>
            <a:ext cx="3524250" cy="28575"/>
          </a:xfrm>
          <a:prstGeom prst="rect">
            <a:avLst/>
          </a:prstGeom>
        </p:spPr>
      </p:pic>
      <p:pic>
        <p:nvPicPr>
          <p:cNvPr id="11" name="Image 9" descr="preencoded.png"/>
          <p:cNvPicPr>
            <a:picLocks noChangeAspect="1"/>
          </p:cNvPicPr>
          <p:nvPr/>
        </p:nvPicPr>
        <p:blipFill>
          <a:blip r:embed="rId11"/>
          <a:stretch>
            <a:fillRect/>
          </a:stretch>
        </p:blipFill>
        <p:spPr>
          <a:xfrm>
            <a:off x="5048250" y="1714500"/>
            <a:ext cx="1714500" cy="28575"/>
          </a:xfrm>
          <a:prstGeom prst="rect">
            <a:avLst/>
          </a:prstGeom>
        </p:spPr>
      </p:pic>
      <p:pic>
        <p:nvPicPr>
          <p:cNvPr id="12" name="Image 10" descr="preencoded.png"/>
          <p:cNvPicPr>
            <a:picLocks noChangeAspect="1"/>
          </p:cNvPicPr>
          <p:nvPr/>
        </p:nvPicPr>
        <p:blipFill>
          <a:blip r:embed="rId12"/>
          <a:stretch>
            <a:fillRect/>
          </a:stretch>
        </p:blipFill>
        <p:spPr>
          <a:xfrm>
            <a:off x="5638800" y="3581400"/>
            <a:ext cx="914400" cy="38100"/>
          </a:xfrm>
          <a:prstGeom prst="rect">
            <a:avLst/>
          </a:prstGeom>
        </p:spPr>
      </p:pic>
      <p:pic>
        <p:nvPicPr>
          <p:cNvPr id="13" name="Image 11" descr="preencoded.png"/>
          <p:cNvPicPr>
            <a:picLocks noChangeAspect="1"/>
          </p:cNvPicPr>
          <p:nvPr/>
        </p:nvPicPr>
        <p:blipFill>
          <a:blip r:embed="rId13"/>
          <a:stretch>
            <a:fillRect/>
          </a:stretch>
        </p:blipFill>
        <p:spPr>
          <a:xfrm>
            <a:off x="10210800" y="6019800"/>
            <a:ext cx="457200" cy="457200"/>
          </a:xfrm>
          <a:prstGeom prst="rect">
            <a:avLst/>
          </a:prstGeom>
        </p:spPr>
      </p:pic>
      <p:pic>
        <p:nvPicPr>
          <p:cNvPr id="14" name="Image 12" descr="preencoded.png"/>
          <p:cNvPicPr>
            <a:picLocks noChangeAspect="1"/>
          </p:cNvPicPr>
          <p:nvPr/>
        </p:nvPicPr>
        <p:blipFill>
          <a:blip r:embed="rId14"/>
          <a:stretch>
            <a:fillRect/>
          </a:stretch>
        </p:blipFill>
        <p:spPr>
          <a:xfrm>
            <a:off x="10320338" y="6115050"/>
            <a:ext cx="238125" cy="266700"/>
          </a:xfrm>
          <a:prstGeom prst="rect">
            <a:avLst/>
          </a:prstGeom>
        </p:spPr>
      </p:pic>
      <p:pic>
        <p:nvPicPr>
          <p:cNvPr id="15" name="Image 13" descr="preencoded.png"/>
          <p:cNvPicPr>
            <a:picLocks noChangeAspect="1"/>
          </p:cNvPicPr>
          <p:nvPr/>
        </p:nvPicPr>
        <p:blipFill>
          <a:blip r:embed="rId15"/>
          <a:stretch>
            <a:fillRect/>
          </a:stretch>
        </p:blipFill>
        <p:spPr>
          <a:xfrm>
            <a:off x="10782300" y="6019800"/>
            <a:ext cx="457200" cy="457200"/>
          </a:xfrm>
          <a:prstGeom prst="rect">
            <a:avLst/>
          </a:prstGeom>
        </p:spPr>
      </p:pic>
      <p:pic>
        <p:nvPicPr>
          <p:cNvPr id="16" name="Image 14" descr="preencoded.png"/>
          <p:cNvPicPr>
            <a:picLocks noChangeAspect="1"/>
          </p:cNvPicPr>
          <p:nvPr/>
        </p:nvPicPr>
        <p:blipFill>
          <a:blip r:embed="rId16"/>
          <a:stretch>
            <a:fillRect/>
          </a:stretch>
        </p:blipFill>
        <p:spPr>
          <a:xfrm>
            <a:off x="10915650" y="6115050"/>
            <a:ext cx="190500" cy="266700"/>
          </a:xfrm>
          <a:prstGeom prst="rect">
            <a:avLst/>
          </a:prstGeom>
        </p:spPr>
      </p:pic>
      <p:pic>
        <p:nvPicPr>
          <p:cNvPr id="17" name="Image 15" descr="preencoded.png"/>
          <p:cNvPicPr>
            <a:picLocks noChangeAspect="1"/>
          </p:cNvPicPr>
          <p:nvPr/>
        </p:nvPicPr>
        <p:blipFill>
          <a:blip r:embed="rId17"/>
          <a:stretch>
            <a:fillRect/>
          </a:stretch>
        </p:blipFill>
        <p:spPr>
          <a:xfrm>
            <a:off x="11353800" y="6019800"/>
            <a:ext cx="457200" cy="457200"/>
          </a:xfrm>
          <a:prstGeom prst="rect">
            <a:avLst/>
          </a:prstGeom>
        </p:spPr>
      </p:pic>
      <p:pic>
        <p:nvPicPr>
          <p:cNvPr id="18" name="Image 16" descr="preencoded.png"/>
          <p:cNvPicPr>
            <a:picLocks noChangeAspect="1"/>
          </p:cNvPicPr>
          <p:nvPr/>
        </p:nvPicPr>
        <p:blipFill>
          <a:blip r:embed="rId18"/>
          <a:stretch>
            <a:fillRect/>
          </a:stretch>
        </p:blipFill>
        <p:spPr>
          <a:xfrm>
            <a:off x="11463338" y="6115050"/>
            <a:ext cx="238125" cy="266700"/>
          </a:xfrm>
          <a:prstGeom prst="rect">
            <a:avLst/>
          </a:prstGeom>
        </p:spPr>
      </p:pic>
      <p:sp>
        <p:nvSpPr>
          <p:cNvPr id="19" name="Text 0"/>
          <p:cNvSpPr/>
          <p:nvPr/>
        </p:nvSpPr>
        <p:spPr>
          <a:xfrm>
            <a:off x="2112466" y="952500"/>
            <a:ext cx="571500" cy="571500"/>
          </a:xfrm>
          <a:prstGeom prst="rect">
            <a:avLst/>
          </a:prstGeom>
          <a:noFill/>
          <a:ln/>
        </p:spPr>
        <p:txBody>
          <a:bodyPr vert="horz" wrap="square" lIns="0" tIns="0" rIns="0" bIns="0" rtlCol="0" anchor="t"/>
          <a:lstStyle/>
          <a:p>
            <a:pPr marL="0" indent="0">
              <a:lnSpc>
                <a:spcPts val="2700"/>
              </a:lnSpc>
              <a:buNone/>
            </a:pPr>
            <a:r>
              <a:rPr lang="en-US" sz="1800" dirty="0">
                <a:solidFill>
                  <a:srgbClr val="FFFFFF"/>
                </a:solidFill>
                <a:latin typeface="ui-sans-serif" pitchFamily="34" charset="0"/>
                <a:ea typeface="ui-sans-serif" pitchFamily="34" charset="-122"/>
                <a:cs typeface="ui-sans-serif" pitchFamily="34" charset="-120"/>
              </a:rPr>
              <a:t>A</a:t>
            </a:r>
            <a:endParaRPr lang="en-US" sz="1800" dirty="0"/>
          </a:p>
        </p:txBody>
      </p:sp>
      <p:sp>
        <p:nvSpPr>
          <p:cNvPr id="20" name="Text 1"/>
          <p:cNvSpPr/>
          <p:nvPr/>
        </p:nvSpPr>
        <p:spPr>
          <a:xfrm>
            <a:off x="4969818" y="1905000"/>
            <a:ext cx="571500" cy="571500"/>
          </a:xfrm>
          <a:prstGeom prst="rect">
            <a:avLst/>
          </a:prstGeom>
          <a:noFill/>
          <a:ln/>
        </p:spPr>
        <p:txBody>
          <a:bodyPr vert="horz" wrap="square" lIns="0" tIns="0" rIns="0" bIns="0" rtlCol="0" anchor="t"/>
          <a:lstStyle/>
          <a:p>
            <a:pPr marL="0" indent="0">
              <a:lnSpc>
                <a:spcPts val="2700"/>
              </a:lnSpc>
              <a:buNone/>
            </a:pPr>
            <a:r>
              <a:rPr lang="en-US" sz="1800" dirty="0">
                <a:solidFill>
                  <a:srgbClr val="FFFFFF"/>
                </a:solidFill>
                <a:latin typeface="ui-sans-serif" pitchFamily="34" charset="0"/>
                <a:ea typeface="ui-sans-serif" pitchFamily="34" charset="-122"/>
                <a:cs typeface="ui-sans-serif" pitchFamily="34" charset="-120"/>
              </a:rPr>
              <a:t>B</a:t>
            </a:r>
            <a:endParaRPr lang="en-US" sz="1800" dirty="0"/>
          </a:p>
        </p:txBody>
      </p:sp>
      <p:sp>
        <p:nvSpPr>
          <p:cNvPr id="21" name="Text 2"/>
          <p:cNvSpPr/>
          <p:nvPr/>
        </p:nvSpPr>
        <p:spPr>
          <a:xfrm>
            <a:off x="7825829" y="1428750"/>
            <a:ext cx="571500" cy="571500"/>
          </a:xfrm>
          <a:prstGeom prst="rect">
            <a:avLst/>
          </a:prstGeom>
          <a:noFill/>
          <a:ln/>
        </p:spPr>
        <p:txBody>
          <a:bodyPr vert="horz" wrap="square" lIns="0" tIns="0" rIns="0" bIns="0" rtlCol="0" anchor="t"/>
          <a:lstStyle/>
          <a:p>
            <a:pPr marL="0" indent="0">
              <a:lnSpc>
                <a:spcPts val="2700"/>
              </a:lnSpc>
              <a:buNone/>
            </a:pPr>
            <a:r>
              <a:rPr lang="en-US" sz="1800" dirty="0">
                <a:solidFill>
                  <a:srgbClr val="FFFFFF"/>
                </a:solidFill>
                <a:latin typeface="ui-sans-serif" pitchFamily="34" charset="0"/>
                <a:ea typeface="ui-sans-serif" pitchFamily="34" charset="-122"/>
                <a:cs typeface="ui-sans-serif" pitchFamily="34" charset="-120"/>
              </a:rPr>
              <a:t>C</a:t>
            </a:r>
            <a:endParaRPr lang="en-US" sz="1800" dirty="0"/>
          </a:p>
        </p:txBody>
      </p:sp>
      <p:sp>
        <p:nvSpPr>
          <p:cNvPr id="22" name="Text 3"/>
          <p:cNvSpPr/>
          <p:nvPr/>
        </p:nvSpPr>
        <p:spPr>
          <a:xfrm>
            <a:off x="3055144" y="2857500"/>
            <a:ext cx="571500" cy="571500"/>
          </a:xfrm>
          <a:prstGeom prst="rect">
            <a:avLst/>
          </a:prstGeom>
          <a:noFill/>
          <a:ln/>
        </p:spPr>
        <p:txBody>
          <a:bodyPr vert="horz" wrap="square" lIns="0" tIns="0" rIns="0" bIns="0" rtlCol="0" anchor="t"/>
          <a:lstStyle/>
          <a:p>
            <a:pPr marL="0" indent="0">
              <a:lnSpc>
                <a:spcPts val="2700"/>
              </a:lnSpc>
              <a:buNone/>
            </a:pPr>
            <a:r>
              <a:rPr lang="en-US" sz="1800" dirty="0">
                <a:solidFill>
                  <a:srgbClr val="FFFFFF"/>
                </a:solidFill>
                <a:latin typeface="ui-sans-serif" pitchFamily="34" charset="0"/>
                <a:ea typeface="ui-sans-serif" pitchFamily="34" charset="-122"/>
                <a:cs typeface="ui-sans-serif" pitchFamily="34" charset="-120"/>
              </a:rPr>
              <a:t>D</a:t>
            </a:r>
            <a:endParaRPr lang="en-US" sz="1800" dirty="0"/>
          </a:p>
        </p:txBody>
      </p:sp>
      <p:sp>
        <p:nvSpPr>
          <p:cNvPr id="23" name="Text 4"/>
          <p:cNvSpPr/>
          <p:nvPr/>
        </p:nvSpPr>
        <p:spPr>
          <a:xfrm>
            <a:off x="6880920" y="2381250"/>
            <a:ext cx="571500" cy="571500"/>
          </a:xfrm>
          <a:prstGeom prst="rect">
            <a:avLst/>
          </a:prstGeom>
          <a:noFill/>
          <a:ln/>
        </p:spPr>
        <p:txBody>
          <a:bodyPr vert="horz" wrap="square" lIns="0" tIns="0" rIns="0" bIns="0" rtlCol="0" anchor="t"/>
          <a:lstStyle/>
          <a:p>
            <a:pPr marL="0" indent="0">
              <a:lnSpc>
                <a:spcPts val="2700"/>
              </a:lnSpc>
              <a:buNone/>
            </a:pPr>
            <a:r>
              <a:rPr lang="en-US" sz="1800" dirty="0">
                <a:solidFill>
                  <a:srgbClr val="FFFFFF"/>
                </a:solidFill>
                <a:latin typeface="ui-sans-serif" pitchFamily="34" charset="0"/>
                <a:ea typeface="ui-sans-serif" pitchFamily="34" charset="-122"/>
                <a:cs typeface="ui-sans-serif" pitchFamily="34" charset="-120"/>
              </a:rPr>
              <a:t>E</a:t>
            </a:r>
            <a:endParaRPr lang="en-US" sz="1800" dirty="0"/>
          </a:p>
        </p:txBody>
      </p:sp>
      <p:sp>
        <p:nvSpPr>
          <p:cNvPr id="24" name="Text 5"/>
          <p:cNvSpPr/>
          <p:nvPr/>
        </p:nvSpPr>
        <p:spPr>
          <a:xfrm>
            <a:off x="1321296" y="2324100"/>
            <a:ext cx="9549408" cy="457200"/>
          </a:xfrm>
          <a:prstGeom prst="rect">
            <a:avLst/>
          </a:prstGeom>
          <a:noFill/>
          <a:ln/>
        </p:spPr>
        <p:txBody>
          <a:bodyPr vert="horz" wrap="square" lIns="0" tIns="0" rIns="0" bIns="0" rtlCol="0" anchor="t"/>
          <a:lstStyle/>
          <a:p>
            <a:pPr marL="0" indent="0" algn="ctr">
              <a:lnSpc>
                <a:spcPts val="3600"/>
              </a:lnSpc>
              <a:buNone/>
            </a:pPr>
            <a:r>
              <a:rPr lang="en-US" sz="3600" b="1" dirty="0">
                <a:solidFill>
                  <a:srgbClr val="1F2937"/>
                </a:solidFill>
                <a:latin typeface="ui-sans-serif" pitchFamily="34" charset="0"/>
                <a:ea typeface="ui-sans-serif" pitchFamily="34" charset="-122"/>
                <a:cs typeface="ui-sans-serif" pitchFamily="34" charset="-120"/>
              </a:rPr>
              <a:t>Integration, API and MuleSoft</a:t>
            </a:r>
            <a:endParaRPr lang="en-US" sz="3600" dirty="0"/>
          </a:p>
        </p:txBody>
      </p:sp>
      <p:sp>
        <p:nvSpPr>
          <p:cNvPr id="25" name="Text 6"/>
          <p:cNvSpPr/>
          <p:nvPr/>
        </p:nvSpPr>
        <p:spPr>
          <a:xfrm>
            <a:off x="1321296" y="2933700"/>
            <a:ext cx="9549408" cy="342900"/>
          </a:xfrm>
          <a:prstGeom prst="rect">
            <a:avLst/>
          </a:prstGeom>
          <a:noFill/>
          <a:ln/>
        </p:spPr>
        <p:txBody>
          <a:bodyPr vert="horz" wrap="square" lIns="0" tIns="0" rIns="0" bIns="0" rtlCol="0" anchor="t"/>
          <a:lstStyle/>
          <a:p>
            <a:pPr marL="0" indent="0" algn="ctr">
              <a:lnSpc>
                <a:spcPts val="2700"/>
              </a:lnSpc>
              <a:buNone/>
            </a:pPr>
            <a:r>
              <a:rPr lang="en-US" sz="2250" b="1" dirty="0">
                <a:solidFill>
                  <a:srgbClr val="374151"/>
                </a:solidFill>
                <a:latin typeface="ui-sans-serif" pitchFamily="34" charset="0"/>
                <a:ea typeface="ui-sans-serif" pitchFamily="34" charset="-122"/>
                <a:cs typeface="ui-sans-serif" pitchFamily="34" charset="-120"/>
              </a:rPr>
              <a:t>Modern Approaches to System Integration</a:t>
            </a:r>
            <a:endParaRPr lang="en-US" sz="2250" dirty="0"/>
          </a:p>
        </p:txBody>
      </p:sp>
      <p:sp>
        <p:nvSpPr>
          <p:cNvPr id="26" name="Text 7"/>
          <p:cNvSpPr/>
          <p:nvPr/>
        </p:nvSpPr>
        <p:spPr>
          <a:xfrm>
            <a:off x="1321296" y="3924300"/>
            <a:ext cx="9549408" cy="266700"/>
          </a:xfrm>
          <a:prstGeom prst="rect">
            <a:avLst/>
          </a:prstGeom>
          <a:noFill/>
          <a:ln/>
        </p:spPr>
        <p:txBody>
          <a:bodyPr vert="horz" wrap="square" lIns="0" tIns="0" rIns="0" bIns="0" rtlCol="0" anchor="t"/>
          <a:lstStyle/>
          <a:p>
            <a:pPr marL="0" indent="0" algn="ctr">
              <a:lnSpc>
                <a:spcPts val="2100"/>
              </a:lnSpc>
              <a:buNone/>
            </a:pPr>
            <a:r>
              <a:rPr lang="en-US" sz="1500" dirty="0">
                <a:solidFill>
                  <a:srgbClr val="4B5563"/>
                </a:solidFill>
                <a:latin typeface="ui-sans-serif" pitchFamily="34" charset="0"/>
                <a:ea typeface="ui-sans-serif" pitchFamily="34" charset="-122"/>
                <a:cs typeface="ui-sans-serif" pitchFamily="34" charset="-120"/>
              </a:rPr>
              <a:t>In-depth Discussion of Integration Patterns, API Architecture, and MuleSoft Platform</a:t>
            </a:r>
            <a:endParaRPr lang="en-US" sz="1500" dirty="0"/>
          </a:p>
        </p:txBody>
      </p:sp>
      <p:sp>
        <p:nvSpPr>
          <p:cNvPr id="27" name="Text 8"/>
          <p:cNvSpPr/>
          <p:nvPr/>
        </p:nvSpPr>
        <p:spPr>
          <a:xfrm>
            <a:off x="2117080" y="4267200"/>
            <a:ext cx="7957840"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6B7280"/>
                </a:solidFill>
                <a:latin typeface="ui-sans-serif" pitchFamily="34" charset="0"/>
                <a:ea typeface="ui-sans-serif" pitchFamily="34" charset="-122"/>
                <a:cs typeface="ui-sans-serif" pitchFamily="34" charset="-120"/>
              </a:rPr>
              <a:t>November 1, 2025</a:t>
            </a:r>
            <a:endParaRPr lang="en-US" sz="1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391400"/>
          </a:xfrm>
          <a:prstGeom prst="rect">
            <a:avLst/>
          </a:prstGeom>
        </p:spPr>
      </p:pic>
      <p:pic>
        <p:nvPicPr>
          <p:cNvPr id="3" name="Image 1" descr="preencoded.png"/>
          <p:cNvPicPr>
            <a:picLocks noChangeAspect="1"/>
          </p:cNvPicPr>
          <p:nvPr/>
        </p:nvPicPr>
        <p:blipFill>
          <a:blip r:embed="rId4"/>
          <a:stretch>
            <a:fillRect/>
          </a:stretch>
        </p:blipFill>
        <p:spPr>
          <a:xfrm>
            <a:off x="457200" y="914400"/>
            <a:ext cx="1219200" cy="38100"/>
          </a:xfrm>
          <a:prstGeom prst="rect">
            <a:avLst/>
          </a:prstGeom>
        </p:spPr>
      </p:pic>
      <p:pic>
        <p:nvPicPr>
          <p:cNvPr id="4" name="Image 2" descr="preencoded.png"/>
          <p:cNvPicPr>
            <a:picLocks noChangeAspect="1"/>
          </p:cNvPicPr>
          <p:nvPr/>
        </p:nvPicPr>
        <p:blipFill>
          <a:blip r:embed="rId5"/>
          <a:stretch>
            <a:fillRect/>
          </a:stretch>
        </p:blipFill>
        <p:spPr>
          <a:xfrm>
            <a:off x="457200" y="1257300"/>
            <a:ext cx="5334000" cy="1676400"/>
          </a:xfrm>
          <a:prstGeom prst="rect">
            <a:avLst/>
          </a:prstGeom>
        </p:spPr>
      </p:pic>
      <p:pic>
        <p:nvPicPr>
          <p:cNvPr id="5" name="Image 3" descr="preencoded.png"/>
          <p:cNvPicPr>
            <a:picLocks noChangeAspect="1"/>
          </p:cNvPicPr>
          <p:nvPr/>
        </p:nvPicPr>
        <p:blipFill>
          <a:blip r:embed="rId6"/>
          <a:stretch>
            <a:fillRect/>
          </a:stretch>
        </p:blipFill>
        <p:spPr>
          <a:xfrm>
            <a:off x="685800" y="1514475"/>
            <a:ext cx="228600" cy="228600"/>
          </a:xfrm>
          <a:prstGeom prst="rect">
            <a:avLst/>
          </a:prstGeom>
        </p:spPr>
      </p:pic>
      <p:pic>
        <p:nvPicPr>
          <p:cNvPr id="6" name="Image 4" descr="preencoded.png"/>
          <p:cNvPicPr>
            <a:picLocks noChangeAspect="1"/>
          </p:cNvPicPr>
          <p:nvPr/>
        </p:nvPicPr>
        <p:blipFill>
          <a:blip r:embed="rId7"/>
          <a:stretch>
            <a:fillRect/>
          </a:stretch>
        </p:blipFill>
        <p:spPr>
          <a:xfrm>
            <a:off x="457200" y="3162300"/>
            <a:ext cx="5334000" cy="2819400"/>
          </a:xfrm>
          <a:prstGeom prst="rect">
            <a:avLst/>
          </a:prstGeom>
        </p:spPr>
      </p:pic>
      <p:pic>
        <p:nvPicPr>
          <p:cNvPr id="7" name="Image 5" descr="preencoded.png"/>
          <p:cNvPicPr>
            <a:picLocks noChangeAspect="1"/>
          </p:cNvPicPr>
          <p:nvPr/>
        </p:nvPicPr>
        <p:blipFill>
          <a:blip r:embed="rId8"/>
          <a:stretch>
            <a:fillRect/>
          </a:stretch>
        </p:blipFill>
        <p:spPr>
          <a:xfrm>
            <a:off x="685800" y="3419475"/>
            <a:ext cx="285750" cy="228600"/>
          </a:xfrm>
          <a:prstGeom prst="rect">
            <a:avLst/>
          </a:prstGeom>
        </p:spPr>
      </p:pic>
      <p:pic>
        <p:nvPicPr>
          <p:cNvPr id="8" name="Image 6" descr="preencoded.png"/>
          <p:cNvPicPr>
            <a:picLocks noChangeAspect="1"/>
          </p:cNvPicPr>
          <p:nvPr/>
        </p:nvPicPr>
        <p:blipFill>
          <a:blip r:embed="rId9"/>
          <a:stretch>
            <a:fillRect/>
          </a:stretch>
        </p:blipFill>
        <p:spPr>
          <a:xfrm>
            <a:off x="685800" y="3848100"/>
            <a:ext cx="171450" cy="171450"/>
          </a:xfrm>
          <a:prstGeom prst="rect">
            <a:avLst/>
          </a:prstGeom>
        </p:spPr>
      </p:pic>
      <p:pic>
        <p:nvPicPr>
          <p:cNvPr id="9" name="Image 7" descr="preencoded.png"/>
          <p:cNvPicPr>
            <a:picLocks noChangeAspect="1"/>
          </p:cNvPicPr>
          <p:nvPr/>
        </p:nvPicPr>
        <p:blipFill>
          <a:blip r:embed="rId9"/>
          <a:stretch>
            <a:fillRect/>
          </a:stretch>
        </p:blipFill>
        <p:spPr>
          <a:xfrm>
            <a:off x="685800" y="4495800"/>
            <a:ext cx="171450" cy="171450"/>
          </a:xfrm>
          <a:prstGeom prst="rect">
            <a:avLst/>
          </a:prstGeom>
        </p:spPr>
      </p:pic>
      <p:pic>
        <p:nvPicPr>
          <p:cNvPr id="10" name="Image 8" descr="preencoded.png"/>
          <p:cNvPicPr>
            <a:picLocks noChangeAspect="1"/>
          </p:cNvPicPr>
          <p:nvPr/>
        </p:nvPicPr>
        <p:blipFill>
          <a:blip r:embed="rId9"/>
          <a:stretch>
            <a:fillRect/>
          </a:stretch>
        </p:blipFill>
        <p:spPr>
          <a:xfrm>
            <a:off x="685800" y="4876800"/>
            <a:ext cx="171450" cy="171450"/>
          </a:xfrm>
          <a:prstGeom prst="rect">
            <a:avLst/>
          </a:prstGeom>
        </p:spPr>
      </p:pic>
      <p:pic>
        <p:nvPicPr>
          <p:cNvPr id="11" name="Image 9" descr="preencoded.png"/>
          <p:cNvPicPr>
            <a:picLocks noChangeAspect="1"/>
          </p:cNvPicPr>
          <p:nvPr/>
        </p:nvPicPr>
        <p:blipFill>
          <a:blip r:embed="rId9"/>
          <a:stretch>
            <a:fillRect/>
          </a:stretch>
        </p:blipFill>
        <p:spPr>
          <a:xfrm>
            <a:off x="685800" y="5524500"/>
            <a:ext cx="171450" cy="171450"/>
          </a:xfrm>
          <a:prstGeom prst="rect">
            <a:avLst/>
          </a:prstGeom>
        </p:spPr>
      </p:pic>
      <p:pic>
        <p:nvPicPr>
          <p:cNvPr id="12" name="Image 10" descr="preencoded.png"/>
          <p:cNvPicPr>
            <a:picLocks noChangeAspect="1"/>
          </p:cNvPicPr>
          <p:nvPr/>
        </p:nvPicPr>
        <p:blipFill>
          <a:blip r:embed="rId10"/>
          <a:stretch>
            <a:fillRect/>
          </a:stretch>
        </p:blipFill>
        <p:spPr>
          <a:xfrm>
            <a:off x="6400800" y="1257300"/>
            <a:ext cx="5334000" cy="3048000"/>
          </a:xfrm>
          <a:prstGeom prst="rect">
            <a:avLst/>
          </a:prstGeom>
        </p:spPr>
      </p:pic>
      <p:pic>
        <p:nvPicPr>
          <p:cNvPr id="13" name="Image 11" descr="preencoded.png"/>
          <p:cNvPicPr>
            <a:picLocks noChangeAspect="1"/>
          </p:cNvPicPr>
          <p:nvPr/>
        </p:nvPicPr>
        <p:blipFill>
          <a:blip r:embed="rId11"/>
          <a:stretch>
            <a:fillRect/>
          </a:stretch>
        </p:blipFill>
        <p:spPr>
          <a:xfrm>
            <a:off x="6629400" y="1514475"/>
            <a:ext cx="257175" cy="228600"/>
          </a:xfrm>
          <a:prstGeom prst="rect">
            <a:avLst/>
          </a:prstGeom>
        </p:spPr>
      </p:pic>
      <p:pic>
        <p:nvPicPr>
          <p:cNvPr id="14" name="Image 12" descr="preencoded.png"/>
          <p:cNvPicPr>
            <a:picLocks noChangeAspect="1"/>
          </p:cNvPicPr>
          <p:nvPr/>
        </p:nvPicPr>
        <p:blipFill>
          <a:blip r:embed="rId12"/>
          <a:stretch>
            <a:fillRect/>
          </a:stretch>
        </p:blipFill>
        <p:spPr>
          <a:xfrm>
            <a:off x="6629400" y="1943100"/>
            <a:ext cx="4876800" cy="2133600"/>
          </a:xfrm>
          <a:prstGeom prst="rect">
            <a:avLst/>
          </a:prstGeom>
        </p:spPr>
      </p:pic>
      <p:pic>
        <p:nvPicPr>
          <p:cNvPr id="15" name="Image 13" descr="preencoded.png"/>
          <p:cNvPicPr>
            <a:picLocks noChangeAspect="1"/>
          </p:cNvPicPr>
          <p:nvPr/>
        </p:nvPicPr>
        <p:blipFill>
          <a:blip r:embed="rId13"/>
          <a:stretch>
            <a:fillRect/>
          </a:stretch>
        </p:blipFill>
        <p:spPr>
          <a:xfrm>
            <a:off x="6400800" y="4533900"/>
            <a:ext cx="2590800" cy="1028700"/>
          </a:xfrm>
          <a:prstGeom prst="rect">
            <a:avLst/>
          </a:prstGeom>
        </p:spPr>
      </p:pic>
      <p:pic>
        <p:nvPicPr>
          <p:cNvPr id="16" name="Image 14" descr="preencoded.png"/>
          <p:cNvPicPr>
            <a:picLocks noChangeAspect="1"/>
          </p:cNvPicPr>
          <p:nvPr/>
        </p:nvPicPr>
        <p:blipFill>
          <a:blip r:embed="rId14"/>
          <a:stretch>
            <a:fillRect/>
          </a:stretch>
        </p:blipFill>
        <p:spPr>
          <a:xfrm>
            <a:off x="6553200" y="4686300"/>
            <a:ext cx="238125" cy="266700"/>
          </a:xfrm>
          <a:prstGeom prst="rect">
            <a:avLst/>
          </a:prstGeom>
        </p:spPr>
      </p:pic>
      <p:pic>
        <p:nvPicPr>
          <p:cNvPr id="17" name="Image 15" descr="preencoded.png"/>
          <p:cNvPicPr>
            <a:picLocks noChangeAspect="1"/>
          </p:cNvPicPr>
          <p:nvPr/>
        </p:nvPicPr>
        <p:blipFill>
          <a:blip r:embed="rId15"/>
          <a:stretch>
            <a:fillRect/>
          </a:stretch>
        </p:blipFill>
        <p:spPr>
          <a:xfrm>
            <a:off x="9144000" y="4533900"/>
            <a:ext cx="2590800" cy="1028700"/>
          </a:xfrm>
          <a:prstGeom prst="rect">
            <a:avLst/>
          </a:prstGeom>
        </p:spPr>
      </p:pic>
      <p:pic>
        <p:nvPicPr>
          <p:cNvPr id="18" name="Image 16" descr="preencoded.png"/>
          <p:cNvPicPr>
            <a:picLocks noChangeAspect="1"/>
          </p:cNvPicPr>
          <p:nvPr/>
        </p:nvPicPr>
        <p:blipFill>
          <a:blip r:embed="rId16"/>
          <a:stretch>
            <a:fillRect/>
          </a:stretch>
        </p:blipFill>
        <p:spPr>
          <a:xfrm>
            <a:off x="9296400" y="4686300"/>
            <a:ext cx="238125" cy="266700"/>
          </a:xfrm>
          <a:prstGeom prst="rect">
            <a:avLst/>
          </a:prstGeom>
        </p:spPr>
      </p:pic>
      <p:pic>
        <p:nvPicPr>
          <p:cNvPr id="19" name="Image 17" descr="preencoded.png"/>
          <p:cNvPicPr>
            <a:picLocks noChangeAspect="1"/>
          </p:cNvPicPr>
          <p:nvPr/>
        </p:nvPicPr>
        <p:blipFill>
          <a:blip r:embed="rId17"/>
          <a:stretch>
            <a:fillRect/>
          </a:stretch>
        </p:blipFill>
        <p:spPr>
          <a:xfrm>
            <a:off x="6400800" y="5715000"/>
            <a:ext cx="2590800" cy="1219200"/>
          </a:xfrm>
          <a:prstGeom prst="rect">
            <a:avLst/>
          </a:prstGeom>
        </p:spPr>
      </p:pic>
      <p:pic>
        <p:nvPicPr>
          <p:cNvPr id="20" name="Image 18" descr="preencoded.png"/>
          <p:cNvPicPr>
            <a:picLocks noChangeAspect="1"/>
          </p:cNvPicPr>
          <p:nvPr/>
        </p:nvPicPr>
        <p:blipFill>
          <a:blip r:embed="rId18"/>
          <a:stretch>
            <a:fillRect/>
          </a:stretch>
        </p:blipFill>
        <p:spPr>
          <a:xfrm>
            <a:off x="6553200" y="5867400"/>
            <a:ext cx="190500" cy="266700"/>
          </a:xfrm>
          <a:prstGeom prst="rect">
            <a:avLst/>
          </a:prstGeom>
        </p:spPr>
      </p:pic>
      <p:pic>
        <p:nvPicPr>
          <p:cNvPr id="21" name="Image 19" descr="preencoded.png"/>
          <p:cNvPicPr>
            <a:picLocks noChangeAspect="1"/>
          </p:cNvPicPr>
          <p:nvPr/>
        </p:nvPicPr>
        <p:blipFill>
          <a:blip r:embed="rId19"/>
          <a:stretch>
            <a:fillRect/>
          </a:stretch>
        </p:blipFill>
        <p:spPr>
          <a:xfrm>
            <a:off x="9144000" y="5715000"/>
            <a:ext cx="2590800" cy="1219200"/>
          </a:xfrm>
          <a:prstGeom prst="rect">
            <a:avLst/>
          </a:prstGeom>
        </p:spPr>
      </p:pic>
      <p:pic>
        <p:nvPicPr>
          <p:cNvPr id="22" name="Image 20" descr="preencoded.png"/>
          <p:cNvPicPr>
            <a:picLocks noChangeAspect="1"/>
          </p:cNvPicPr>
          <p:nvPr/>
        </p:nvPicPr>
        <p:blipFill>
          <a:blip r:embed="rId20"/>
          <a:stretch>
            <a:fillRect/>
          </a:stretch>
        </p:blipFill>
        <p:spPr>
          <a:xfrm>
            <a:off x="9296400" y="5867400"/>
            <a:ext cx="190500" cy="266700"/>
          </a:xfrm>
          <a:prstGeom prst="rect">
            <a:avLst/>
          </a:prstGeom>
        </p:spPr>
      </p:pic>
      <p:sp>
        <p:nvSpPr>
          <p:cNvPr id="23" name="Text 0"/>
          <p:cNvSpPr/>
          <p:nvPr/>
        </p:nvSpPr>
        <p:spPr>
          <a:xfrm>
            <a:off x="457200" y="457200"/>
            <a:ext cx="112776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E3A8A"/>
                </a:solidFill>
                <a:latin typeface="ui-sans-serif" pitchFamily="34" charset="0"/>
                <a:ea typeface="ui-sans-serif" pitchFamily="34" charset="-122"/>
                <a:cs typeface="ui-sans-serif" pitchFamily="34" charset="-120"/>
              </a:rPr>
              <a:t>MuleSoft: Platform Overview</a:t>
            </a:r>
            <a:endParaRPr lang="en-US" sz="2700" dirty="0"/>
          </a:p>
        </p:txBody>
      </p:sp>
      <p:sp>
        <p:nvSpPr>
          <p:cNvPr id="24" name="Text 1"/>
          <p:cNvSpPr/>
          <p:nvPr/>
        </p:nvSpPr>
        <p:spPr>
          <a:xfrm>
            <a:off x="990600" y="1485900"/>
            <a:ext cx="585216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MuleSoft Anypoint Platform</a:t>
            </a:r>
            <a:endParaRPr lang="en-US" sz="1800" dirty="0"/>
          </a:p>
        </p:txBody>
      </p:sp>
      <p:sp>
        <p:nvSpPr>
          <p:cNvPr id="25" name="Text 2"/>
          <p:cNvSpPr/>
          <p:nvPr/>
        </p:nvSpPr>
        <p:spPr>
          <a:xfrm>
            <a:off x="685800" y="1905000"/>
            <a:ext cx="4876800" cy="800100"/>
          </a:xfrm>
          <a:prstGeom prst="rect">
            <a:avLst/>
          </a:prstGeom>
          <a:noFill/>
          <a:ln/>
        </p:spPr>
        <p:txBody>
          <a:bodyPr vert="horz" wrap="square" lIns="0" tIns="0" rIns="0" bIns="0" rtlCol="0" anchor="t"/>
          <a:lstStyle/>
          <a:p>
            <a:pPr marL="0" indent="0">
              <a:lnSpc>
                <a:spcPts val="2100"/>
              </a:lnSpc>
              <a:buNone/>
            </a:pPr>
            <a:r>
              <a:rPr lang="en-US" sz="1350" dirty="0">
                <a:solidFill>
                  <a:srgbClr val="4B5563"/>
                </a:solidFill>
                <a:latin typeface="ui-sans-serif" pitchFamily="34" charset="0"/>
                <a:ea typeface="ui-sans-serif" pitchFamily="34" charset="-122"/>
                <a:cs typeface="ui-sans-serif" pitchFamily="34" charset="-120"/>
              </a:rPr>
              <a:t>A unified, single solution that enables organizations to design, build, deploy, manage, and govern APIs and integrations across various environments.</a:t>
            </a:r>
            <a:endParaRPr lang="en-US" sz="1350" dirty="0"/>
          </a:p>
        </p:txBody>
      </p:sp>
      <p:sp>
        <p:nvSpPr>
          <p:cNvPr id="26" name="Text 3"/>
          <p:cNvSpPr/>
          <p:nvPr/>
        </p:nvSpPr>
        <p:spPr>
          <a:xfrm>
            <a:off x="1047750" y="3390900"/>
            <a:ext cx="48768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Key Benefits</a:t>
            </a:r>
            <a:endParaRPr lang="en-US" sz="1800" dirty="0"/>
          </a:p>
        </p:txBody>
      </p:sp>
      <p:sp>
        <p:nvSpPr>
          <p:cNvPr id="27" name="Text 4"/>
          <p:cNvSpPr/>
          <p:nvPr/>
        </p:nvSpPr>
        <p:spPr>
          <a:xfrm>
            <a:off x="933450" y="3810000"/>
            <a:ext cx="4629150" cy="533400"/>
          </a:xfrm>
          <a:prstGeom prst="rect">
            <a:avLst/>
          </a:prstGeom>
          <a:noFill/>
          <a:ln/>
        </p:spPr>
        <p:txBody>
          <a:bodyPr vert="horz" wrap="square" lIns="0" tIns="0" rIns="0" bIns="0" rtlCol="0" anchor="t"/>
          <a:lstStyle/>
          <a:p>
            <a:pPr marL="0" indent="0" algn="l">
              <a:lnSpc>
                <a:spcPts val="2100"/>
              </a:lnSpc>
              <a:buNone/>
            </a:pPr>
            <a:r>
              <a:rPr lang="en-US" sz="1350" dirty="0">
                <a:solidFill>
                  <a:srgbClr val="4B5563"/>
                </a:solidFill>
                <a:latin typeface="ui-sans-serif" pitchFamily="34" charset="0"/>
                <a:ea typeface="ui-sans-serif" pitchFamily="34" charset="-122"/>
                <a:cs typeface="ui-sans-serif" pitchFamily="34" charset="-120"/>
              </a:rPr>
              <a:t>Creates an "application network" where applications, data, and devices are interconnected</a:t>
            </a:r>
            <a:endParaRPr lang="en-US" sz="1350" dirty="0"/>
          </a:p>
        </p:txBody>
      </p:sp>
      <p:sp>
        <p:nvSpPr>
          <p:cNvPr id="28" name="Text 5"/>
          <p:cNvSpPr/>
          <p:nvPr/>
        </p:nvSpPr>
        <p:spPr>
          <a:xfrm>
            <a:off x="933450" y="4457700"/>
            <a:ext cx="5281196" cy="266700"/>
          </a:xfrm>
          <a:prstGeom prst="rect">
            <a:avLst/>
          </a:prstGeom>
          <a:noFill/>
          <a:ln/>
        </p:spPr>
        <p:txBody>
          <a:bodyPr vert="horz" wrap="square" lIns="0" tIns="0" rIns="0" bIns="0" rtlCol="0" anchor="t"/>
          <a:lstStyle/>
          <a:p>
            <a:pPr marL="0" indent="0" algn="l">
              <a:lnSpc>
                <a:spcPts val="2100"/>
              </a:lnSpc>
              <a:buNone/>
            </a:pPr>
            <a:r>
              <a:rPr lang="en-US" sz="1350" dirty="0">
                <a:solidFill>
                  <a:srgbClr val="4B5563"/>
                </a:solidFill>
                <a:latin typeface="ui-sans-serif" pitchFamily="34" charset="0"/>
                <a:ea typeface="ui-sans-serif" pitchFamily="34" charset="-122"/>
                <a:cs typeface="ui-sans-serif" pitchFamily="34" charset="-120"/>
              </a:rPr>
              <a:t>Moves beyond traditional point-to-point integration</a:t>
            </a:r>
            <a:endParaRPr lang="en-US" sz="1350" dirty="0"/>
          </a:p>
        </p:txBody>
      </p:sp>
      <p:sp>
        <p:nvSpPr>
          <p:cNvPr id="29" name="Text 6"/>
          <p:cNvSpPr/>
          <p:nvPr/>
        </p:nvSpPr>
        <p:spPr>
          <a:xfrm>
            <a:off x="933450" y="4838700"/>
            <a:ext cx="4629150" cy="533400"/>
          </a:xfrm>
          <a:prstGeom prst="rect">
            <a:avLst/>
          </a:prstGeom>
          <a:noFill/>
          <a:ln/>
        </p:spPr>
        <p:txBody>
          <a:bodyPr vert="horz" wrap="square" lIns="0" tIns="0" rIns="0" bIns="0" rtlCol="0" anchor="t"/>
          <a:lstStyle/>
          <a:p>
            <a:pPr marL="0" indent="0" algn="l">
              <a:lnSpc>
                <a:spcPts val="2100"/>
              </a:lnSpc>
              <a:buNone/>
            </a:pPr>
            <a:r>
              <a:rPr lang="en-US" sz="1350" dirty="0">
                <a:solidFill>
                  <a:srgbClr val="4B5563"/>
                </a:solidFill>
                <a:latin typeface="ui-sans-serif" pitchFamily="34" charset="0"/>
                <a:ea typeface="ui-sans-serif" pitchFamily="34" charset="-122"/>
                <a:cs typeface="ui-sans-serif" pitchFamily="34" charset="-120"/>
              </a:rPr>
              <a:t>Provides a scalable and resilient approach to digital transformation</a:t>
            </a:r>
            <a:endParaRPr lang="en-US" sz="1350" dirty="0"/>
          </a:p>
        </p:txBody>
      </p:sp>
      <p:sp>
        <p:nvSpPr>
          <p:cNvPr id="30" name="Text 7"/>
          <p:cNvSpPr/>
          <p:nvPr/>
        </p:nvSpPr>
        <p:spPr>
          <a:xfrm>
            <a:off x="933450" y="5486400"/>
            <a:ext cx="4591110" cy="266700"/>
          </a:xfrm>
          <a:prstGeom prst="rect">
            <a:avLst/>
          </a:prstGeom>
          <a:noFill/>
          <a:ln/>
        </p:spPr>
        <p:txBody>
          <a:bodyPr vert="horz" wrap="square" lIns="0" tIns="0" rIns="0" bIns="0" rtlCol="0" anchor="t"/>
          <a:lstStyle/>
          <a:p>
            <a:pPr marL="0" indent="0" algn="l">
              <a:lnSpc>
                <a:spcPts val="2100"/>
              </a:lnSpc>
              <a:buNone/>
            </a:pPr>
            <a:r>
              <a:rPr lang="en-US" sz="1350" dirty="0">
                <a:solidFill>
                  <a:srgbClr val="4B5563"/>
                </a:solidFill>
                <a:latin typeface="ui-sans-serif" pitchFamily="34" charset="0"/>
                <a:ea typeface="ui-sans-serif" pitchFamily="34" charset="-122"/>
                <a:cs typeface="ui-sans-serif" pitchFamily="34" charset="-120"/>
              </a:rPr>
              <a:t>Enables faster innovation and greater agility</a:t>
            </a:r>
            <a:endParaRPr lang="en-US" sz="1350" dirty="0"/>
          </a:p>
        </p:txBody>
      </p:sp>
      <p:sp>
        <p:nvSpPr>
          <p:cNvPr id="31" name="Text 8"/>
          <p:cNvSpPr/>
          <p:nvPr/>
        </p:nvSpPr>
        <p:spPr>
          <a:xfrm>
            <a:off x="6962775" y="1485900"/>
            <a:ext cx="585216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Platform Capabilities</a:t>
            </a:r>
            <a:endParaRPr lang="en-US" sz="1800" dirty="0"/>
          </a:p>
        </p:txBody>
      </p:sp>
      <p:sp>
        <p:nvSpPr>
          <p:cNvPr id="32" name="Text 9"/>
          <p:cNvSpPr/>
          <p:nvPr/>
        </p:nvSpPr>
        <p:spPr>
          <a:xfrm>
            <a:off x="6905625" y="4686300"/>
            <a:ext cx="1518047"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Design &amp; Build</a:t>
            </a:r>
            <a:endParaRPr lang="en-US" sz="1350" dirty="0"/>
          </a:p>
        </p:txBody>
      </p:sp>
      <p:sp>
        <p:nvSpPr>
          <p:cNvPr id="33" name="Text 10"/>
          <p:cNvSpPr/>
          <p:nvPr/>
        </p:nvSpPr>
        <p:spPr>
          <a:xfrm>
            <a:off x="6553200" y="5029200"/>
            <a:ext cx="228600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Tools for designing, building, and testing APIs and integrations</a:t>
            </a:r>
            <a:endParaRPr lang="en-US" sz="1050" dirty="0"/>
          </a:p>
        </p:txBody>
      </p:sp>
      <p:sp>
        <p:nvSpPr>
          <p:cNvPr id="34" name="Text 11"/>
          <p:cNvSpPr/>
          <p:nvPr/>
        </p:nvSpPr>
        <p:spPr>
          <a:xfrm>
            <a:off x="9648825" y="4686300"/>
            <a:ext cx="1828979"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Deploy &amp; Manage</a:t>
            </a:r>
            <a:endParaRPr lang="en-US" sz="1350" dirty="0"/>
          </a:p>
        </p:txBody>
      </p:sp>
      <p:sp>
        <p:nvSpPr>
          <p:cNvPr id="35" name="Text 12"/>
          <p:cNvSpPr/>
          <p:nvPr/>
        </p:nvSpPr>
        <p:spPr>
          <a:xfrm>
            <a:off x="9296400" y="5029200"/>
            <a:ext cx="228600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Deploy applications across various environments with ease</a:t>
            </a:r>
            <a:endParaRPr lang="en-US" sz="1050" dirty="0"/>
          </a:p>
        </p:txBody>
      </p:sp>
      <p:sp>
        <p:nvSpPr>
          <p:cNvPr id="36" name="Text 13"/>
          <p:cNvSpPr/>
          <p:nvPr/>
        </p:nvSpPr>
        <p:spPr>
          <a:xfrm>
            <a:off x="6858000" y="5867400"/>
            <a:ext cx="850821"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Connect</a:t>
            </a:r>
            <a:endParaRPr lang="en-US" sz="1350" dirty="0"/>
          </a:p>
        </p:txBody>
      </p:sp>
      <p:sp>
        <p:nvSpPr>
          <p:cNvPr id="37" name="Text 14"/>
          <p:cNvSpPr/>
          <p:nvPr/>
        </p:nvSpPr>
        <p:spPr>
          <a:xfrm>
            <a:off x="6553200" y="6210300"/>
            <a:ext cx="228600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Pre-built connectors to various applications and systems</a:t>
            </a:r>
            <a:endParaRPr lang="en-US" sz="1050" dirty="0"/>
          </a:p>
        </p:txBody>
      </p:sp>
      <p:sp>
        <p:nvSpPr>
          <p:cNvPr id="38" name="Text 15"/>
          <p:cNvSpPr/>
          <p:nvPr/>
        </p:nvSpPr>
        <p:spPr>
          <a:xfrm>
            <a:off x="9601200" y="5867400"/>
            <a:ext cx="745093"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Govern</a:t>
            </a:r>
            <a:endParaRPr lang="en-US" sz="1350" dirty="0"/>
          </a:p>
        </p:txBody>
      </p:sp>
      <p:sp>
        <p:nvSpPr>
          <p:cNvPr id="39" name="Text 16"/>
          <p:cNvSpPr/>
          <p:nvPr/>
        </p:nvSpPr>
        <p:spPr>
          <a:xfrm>
            <a:off x="9296400" y="6210300"/>
            <a:ext cx="2286000" cy="571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Management and security governance for APIs and integrations</a:t>
            </a:r>
            <a:endParaRPr lang="en-US" sz="10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457200" y="914400"/>
            <a:ext cx="1219200" cy="38100"/>
          </a:xfrm>
          <a:prstGeom prst="rect">
            <a:avLst/>
          </a:prstGeom>
        </p:spPr>
      </p:pic>
      <p:pic>
        <p:nvPicPr>
          <p:cNvPr id="4" name="Image 2" descr="preencoded.png"/>
          <p:cNvPicPr>
            <a:picLocks noChangeAspect="1"/>
          </p:cNvPicPr>
          <p:nvPr/>
        </p:nvPicPr>
        <p:blipFill>
          <a:blip r:embed="rId5"/>
          <a:stretch>
            <a:fillRect/>
          </a:stretch>
        </p:blipFill>
        <p:spPr>
          <a:xfrm>
            <a:off x="457200" y="1676400"/>
            <a:ext cx="3632150" cy="1409700"/>
          </a:xfrm>
          <a:prstGeom prst="rect">
            <a:avLst/>
          </a:prstGeom>
        </p:spPr>
      </p:pic>
      <p:pic>
        <p:nvPicPr>
          <p:cNvPr id="5" name="Image 3" descr="preencoded.png"/>
          <p:cNvPicPr>
            <a:picLocks noChangeAspect="1"/>
          </p:cNvPicPr>
          <p:nvPr/>
        </p:nvPicPr>
        <p:blipFill>
          <a:blip r:embed="rId6"/>
          <a:stretch>
            <a:fillRect/>
          </a:stretch>
        </p:blipFill>
        <p:spPr>
          <a:xfrm>
            <a:off x="647700" y="1866900"/>
            <a:ext cx="256133" cy="571500"/>
          </a:xfrm>
          <a:prstGeom prst="rect">
            <a:avLst/>
          </a:prstGeom>
        </p:spPr>
      </p:pic>
      <p:pic>
        <p:nvPicPr>
          <p:cNvPr id="6" name="Image 4" descr="preencoded.png"/>
          <p:cNvPicPr>
            <a:picLocks noChangeAspect="1"/>
          </p:cNvPicPr>
          <p:nvPr/>
        </p:nvPicPr>
        <p:blipFill>
          <a:blip r:embed="rId7"/>
          <a:stretch>
            <a:fillRect/>
          </a:stretch>
        </p:blipFill>
        <p:spPr>
          <a:xfrm>
            <a:off x="661392" y="2000250"/>
            <a:ext cx="228600" cy="304800"/>
          </a:xfrm>
          <a:prstGeom prst="rect">
            <a:avLst/>
          </a:prstGeom>
        </p:spPr>
      </p:pic>
      <p:pic>
        <p:nvPicPr>
          <p:cNvPr id="7" name="Image 5" descr="preencoded.png"/>
          <p:cNvPicPr>
            <a:picLocks noChangeAspect="1"/>
          </p:cNvPicPr>
          <p:nvPr/>
        </p:nvPicPr>
        <p:blipFill>
          <a:blip r:embed="rId8"/>
          <a:stretch>
            <a:fillRect/>
          </a:stretch>
        </p:blipFill>
        <p:spPr>
          <a:xfrm>
            <a:off x="4279850" y="1676400"/>
            <a:ext cx="3632150" cy="1409700"/>
          </a:xfrm>
          <a:prstGeom prst="rect">
            <a:avLst/>
          </a:prstGeom>
        </p:spPr>
      </p:pic>
      <p:pic>
        <p:nvPicPr>
          <p:cNvPr id="8" name="Image 6" descr="preencoded.png"/>
          <p:cNvPicPr>
            <a:picLocks noChangeAspect="1"/>
          </p:cNvPicPr>
          <p:nvPr/>
        </p:nvPicPr>
        <p:blipFill>
          <a:blip r:embed="rId9"/>
          <a:stretch>
            <a:fillRect/>
          </a:stretch>
        </p:blipFill>
        <p:spPr>
          <a:xfrm>
            <a:off x="4470350" y="1866900"/>
            <a:ext cx="268039" cy="571500"/>
          </a:xfrm>
          <a:prstGeom prst="rect">
            <a:avLst/>
          </a:prstGeom>
        </p:spPr>
      </p:pic>
      <p:pic>
        <p:nvPicPr>
          <p:cNvPr id="9" name="Image 7" descr="preencoded.png"/>
          <p:cNvPicPr>
            <a:picLocks noChangeAspect="1"/>
          </p:cNvPicPr>
          <p:nvPr/>
        </p:nvPicPr>
        <p:blipFill>
          <a:blip r:embed="rId10"/>
          <a:stretch>
            <a:fillRect/>
          </a:stretch>
        </p:blipFill>
        <p:spPr>
          <a:xfrm>
            <a:off x="4489996" y="2000250"/>
            <a:ext cx="228600" cy="304800"/>
          </a:xfrm>
          <a:prstGeom prst="rect">
            <a:avLst/>
          </a:prstGeom>
        </p:spPr>
      </p:pic>
      <p:pic>
        <p:nvPicPr>
          <p:cNvPr id="10" name="Image 8" descr="preencoded.png"/>
          <p:cNvPicPr>
            <a:picLocks noChangeAspect="1"/>
          </p:cNvPicPr>
          <p:nvPr/>
        </p:nvPicPr>
        <p:blipFill>
          <a:blip r:embed="rId11"/>
          <a:stretch>
            <a:fillRect/>
          </a:stretch>
        </p:blipFill>
        <p:spPr>
          <a:xfrm>
            <a:off x="8102501" y="1676400"/>
            <a:ext cx="3632299" cy="1409700"/>
          </a:xfrm>
          <a:prstGeom prst="rect">
            <a:avLst/>
          </a:prstGeom>
        </p:spPr>
      </p:pic>
      <p:pic>
        <p:nvPicPr>
          <p:cNvPr id="11" name="Image 9" descr="preencoded.png"/>
          <p:cNvPicPr>
            <a:picLocks noChangeAspect="1"/>
          </p:cNvPicPr>
          <p:nvPr/>
        </p:nvPicPr>
        <p:blipFill>
          <a:blip r:embed="rId12"/>
          <a:stretch>
            <a:fillRect/>
          </a:stretch>
        </p:blipFill>
        <p:spPr>
          <a:xfrm>
            <a:off x="8293001" y="1866900"/>
            <a:ext cx="237827" cy="571500"/>
          </a:xfrm>
          <a:prstGeom prst="rect">
            <a:avLst/>
          </a:prstGeom>
        </p:spPr>
      </p:pic>
      <p:pic>
        <p:nvPicPr>
          <p:cNvPr id="12" name="Image 10" descr="preencoded.png"/>
          <p:cNvPicPr>
            <a:picLocks noChangeAspect="1"/>
          </p:cNvPicPr>
          <p:nvPr/>
        </p:nvPicPr>
        <p:blipFill>
          <a:blip r:embed="rId13"/>
          <a:stretch>
            <a:fillRect/>
          </a:stretch>
        </p:blipFill>
        <p:spPr>
          <a:xfrm>
            <a:off x="8297614" y="2000250"/>
            <a:ext cx="228600" cy="304800"/>
          </a:xfrm>
          <a:prstGeom prst="rect">
            <a:avLst/>
          </a:prstGeom>
        </p:spPr>
      </p:pic>
      <p:pic>
        <p:nvPicPr>
          <p:cNvPr id="13" name="Image 11" descr="preencoded.png"/>
          <p:cNvPicPr>
            <a:picLocks noChangeAspect="1"/>
          </p:cNvPicPr>
          <p:nvPr/>
        </p:nvPicPr>
        <p:blipFill>
          <a:blip r:embed="rId14"/>
          <a:stretch>
            <a:fillRect/>
          </a:stretch>
        </p:blipFill>
        <p:spPr>
          <a:xfrm>
            <a:off x="457200" y="3276600"/>
            <a:ext cx="3632150" cy="1676400"/>
          </a:xfrm>
          <a:prstGeom prst="rect">
            <a:avLst/>
          </a:prstGeom>
        </p:spPr>
      </p:pic>
      <p:pic>
        <p:nvPicPr>
          <p:cNvPr id="14" name="Image 12" descr="preencoded.png"/>
          <p:cNvPicPr>
            <a:picLocks noChangeAspect="1"/>
          </p:cNvPicPr>
          <p:nvPr/>
        </p:nvPicPr>
        <p:blipFill>
          <a:blip r:embed="rId15"/>
          <a:stretch>
            <a:fillRect/>
          </a:stretch>
        </p:blipFill>
        <p:spPr>
          <a:xfrm>
            <a:off x="647700" y="3467100"/>
            <a:ext cx="272951" cy="571500"/>
          </a:xfrm>
          <a:prstGeom prst="rect">
            <a:avLst/>
          </a:prstGeom>
        </p:spPr>
      </p:pic>
      <p:pic>
        <p:nvPicPr>
          <p:cNvPr id="15" name="Image 13" descr="preencoded.png"/>
          <p:cNvPicPr>
            <a:picLocks noChangeAspect="1"/>
          </p:cNvPicPr>
          <p:nvPr/>
        </p:nvPicPr>
        <p:blipFill>
          <a:blip r:embed="rId16"/>
          <a:stretch>
            <a:fillRect/>
          </a:stretch>
        </p:blipFill>
        <p:spPr>
          <a:xfrm>
            <a:off x="655588" y="3600450"/>
            <a:ext cx="257175" cy="304800"/>
          </a:xfrm>
          <a:prstGeom prst="rect">
            <a:avLst/>
          </a:prstGeom>
        </p:spPr>
      </p:pic>
      <p:pic>
        <p:nvPicPr>
          <p:cNvPr id="16" name="Image 14" descr="preencoded.png"/>
          <p:cNvPicPr>
            <a:picLocks noChangeAspect="1"/>
          </p:cNvPicPr>
          <p:nvPr/>
        </p:nvPicPr>
        <p:blipFill>
          <a:blip r:embed="rId17"/>
          <a:stretch>
            <a:fillRect/>
          </a:stretch>
        </p:blipFill>
        <p:spPr>
          <a:xfrm>
            <a:off x="4279850" y="3276600"/>
            <a:ext cx="3632150" cy="1676400"/>
          </a:xfrm>
          <a:prstGeom prst="rect">
            <a:avLst/>
          </a:prstGeom>
        </p:spPr>
      </p:pic>
      <p:pic>
        <p:nvPicPr>
          <p:cNvPr id="17" name="Image 15" descr="preencoded.png"/>
          <p:cNvPicPr>
            <a:picLocks noChangeAspect="1"/>
          </p:cNvPicPr>
          <p:nvPr/>
        </p:nvPicPr>
        <p:blipFill>
          <a:blip r:embed="rId18"/>
          <a:stretch>
            <a:fillRect/>
          </a:stretch>
        </p:blipFill>
        <p:spPr>
          <a:xfrm>
            <a:off x="4470350" y="3467100"/>
            <a:ext cx="298252" cy="571500"/>
          </a:xfrm>
          <a:prstGeom prst="rect">
            <a:avLst/>
          </a:prstGeom>
        </p:spPr>
      </p:pic>
      <p:pic>
        <p:nvPicPr>
          <p:cNvPr id="18" name="Image 16" descr="preencoded.png"/>
          <p:cNvPicPr>
            <a:picLocks noChangeAspect="1"/>
          </p:cNvPicPr>
          <p:nvPr/>
        </p:nvPicPr>
        <p:blipFill>
          <a:blip r:embed="rId19"/>
          <a:stretch>
            <a:fillRect/>
          </a:stretch>
        </p:blipFill>
        <p:spPr>
          <a:xfrm>
            <a:off x="4533751" y="3600450"/>
            <a:ext cx="171450" cy="304800"/>
          </a:xfrm>
          <a:prstGeom prst="rect">
            <a:avLst/>
          </a:prstGeom>
        </p:spPr>
      </p:pic>
      <p:pic>
        <p:nvPicPr>
          <p:cNvPr id="19" name="Image 17" descr="preencoded.png"/>
          <p:cNvPicPr>
            <a:picLocks noChangeAspect="1"/>
          </p:cNvPicPr>
          <p:nvPr/>
        </p:nvPicPr>
        <p:blipFill>
          <a:blip r:embed="rId20"/>
          <a:stretch>
            <a:fillRect/>
          </a:stretch>
        </p:blipFill>
        <p:spPr>
          <a:xfrm>
            <a:off x="8102501" y="3276600"/>
            <a:ext cx="3632299" cy="1676400"/>
          </a:xfrm>
          <a:prstGeom prst="rect">
            <a:avLst/>
          </a:prstGeom>
        </p:spPr>
      </p:pic>
      <p:pic>
        <p:nvPicPr>
          <p:cNvPr id="20" name="Image 18" descr="preencoded.png"/>
          <p:cNvPicPr>
            <a:picLocks noChangeAspect="1"/>
          </p:cNvPicPr>
          <p:nvPr/>
        </p:nvPicPr>
        <p:blipFill>
          <a:blip r:embed="rId21"/>
          <a:stretch>
            <a:fillRect/>
          </a:stretch>
        </p:blipFill>
        <p:spPr>
          <a:xfrm>
            <a:off x="8293001" y="3467100"/>
            <a:ext cx="260152" cy="571500"/>
          </a:xfrm>
          <a:prstGeom prst="rect">
            <a:avLst/>
          </a:prstGeom>
        </p:spPr>
      </p:pic>
      <p:pic>
        <p:nvPicPr>
          <p:cNvPr id="21" name="Image 19" descr="preencoded.png"/>
          <p:cNvPicPr>
            <a:picLocks noChangeAspect="1"/>
          </p:cNvPicPr>
          <p:nvPr/>
        </p:nvPicPr>
        <p:blipFill>
          <a:blip r:embed="rId22"/>
          <a:stretch>
            <a:fillRect/>
          </a:stretch>
        </p:blipFill>
        <p:spPr>
          <a:xfrm>
            <a:off x="8294489" y="3600450"/>
            <a:ext cx="257175" cy="304800"/>
          </a:xfrm>
          <a:prstGeom prst="rect">
            <a:avLst/>
          </a:prstGeom>
        </p:spPr>
      </p:pic>
      <p:pic>
        <p:nvPicPr>
          <p:cNvPr id="22" name="Image 20" descr="preencoded.png"/>
          <p:cNvPicPr>
            <a:picLocks noChangeAspect="1"/>
          </p:cNvPicPr>
          <p:nvPr/>
        </p:nvPicPr>
        <p:blipFill>
          <a:blip r:embed="rId23"/>
          <a:stretch>
            <a:fillRect/>
          </a:stretch>
        </p:blipFill>
        <p:spPr>
          <a:xfrm>
            <a:off x="457200" y="5448300"/>
            <a:ext cx="11277600" cy="952500"/>
          </a:xfrm>
          <a:prstGeom prst="rect">
            <a:avLst/>
          </a:prstGeom>
        </p:spPr>
      </p:pic>
      <p:pic>
        <p:nvPicPr>
          <p:cNvPr id="23" name="Image 21" descr="preencoded.png"/>
          <p:cNvPicPr>
            <a:picLocks noChangeAspect="1"/>
          </p:cNvPicPr>
          <p:nvPr/>
        </p:nvPicPr>
        <p:blipFill>
          <a:blip r:embed="rId24"/>
          <a:stretch>
            <a:fillRect/>
          </a:stretch>
        </p:blipFill>
        <p:spPr>
          <a:xfrm>
            <a:off x="647700" y="5667375"/>
            <a:ext cx="190500" cy="171450"/>
          </a:xfrm>
          <a:prstGeom prst="rect">
            <a:avLst/>
          </a:prstGeom>
        </p:spPr>
      </p:pic>
      <p:pic>
        <p:nvPicPr>
          <p:cNvPr id="24" name="Image 22" descr="preencoded.png"/>
          <p:cNvPicPr>
            <a:picLocks noChangeAspect="1"/>
          </p:cNvPicPr>
          <p:nvPr/>
        </p:nvPicPr>
        <p:blipFill>
          <a:blip r:embed="rId25"/>
          <a:stretch>
            <a:fillRect/>
          </a:stretch>
        </p:blipFill>
        <p:spPr>
          <a:xfrm>
            <a:off x="647700" y="6019800"/>
            <a:ext cx="152400" cy="152400"/>
          </a:xfrm>
          <a:prstGeom prst="rect">
            <a:avLst/>
          </a:prstGeom>
        </p:spPr>
      </p:pic>
      <p:pic>
        <p:nvPicPr>
          <p:cNvPr id="25" name="Image 23" descr="preencoded.png"/>
          <p:cNvPicPr>
            <a:picLocks noChangeAspect="1"/>
          </p:cNvPicPr>
          <p:nvPr/>
        </p:nvPicPr>
        <p:blipFill>
          <a:blip r:embed="rId25"/>
          <a:stretch>
            <a:fillRect/>
          </a:stretch>
        </p:blipFill>
        <p:spPr>
          <a:xfrm>
            <a:off x="3986510" y="6019800"/>
            <a:ext cx="152400" cy="152400"/>
          </a:xfrm>
          <a:prstGeom prst="rect">
            <a:avLst/>
          </a:prstGeom>
        </p:spPr>
      </p:pic>
      <p:pic>
        <p:nvPicPr>
          <p:cNvPr id="26" name="Image 24" descr="preencoded.png"/>
          <p:cNvPicPr>
            <a:picLocks noChangeAspect="1"/>
          </p:cNvPicPr>
          <p:nvPr/>
        </p:nvPicPr>
        <p:blipFill>
          <a:blip r:embed="rId25"/>
          <a:stretch>
            <a:fillRect/>
          </a:stretch>
        </p:blipFill>
        <p:spPr>
          <a:xfrm>
            <a:off x="6487716" y="6019800"/>
            <a:ext cx="152400" cy="152400"/>
          </a:xfrm>
          <a:prstGeom prst="rect">
            <a:avLst/>
          </a:prstGeom>
        </p:spPr>
      </p:pic>
      <p:pic>
        <p:nvPicPr>
          <p:cNvPr id="27" name="Image 25" descr="preencoded.png"/>
          <p:cNvPicPr>
            <a:picLocks noChangeAspect="1"/>
          </p:cNvPicPr>
          <p:nvPr/>
        </p:nvPicPr>
        <p:blipFill>
          <a:blip r:embed="rId25"/>
          <a:stretch>
            <a:fillRect/>
          </a:stretch>
        </p:blipFill>
        <p:spPr>
          <a:xfrm>
            <a:off x="9423797" y="6019800"/>
            <a:ext cx="152400" cy="152400"/>
          </a:xfrm>
          <a:prstGeom prst="rect">
            <a:avLst/>
          </a:prstGeom>
        </p:spPr>
      </p:pic>
      <p:sp>
        <p:nvSpPr>
          <p:cNvPr id="28" name="Text 0"/>
          <p:cNvSpPr/>
          <p:nvPr/>
        </p:nvSpPr>
        <p:spPr>
          <a:xfrm>
            <a:off x="457200" y="457200"/>
            <a:ext cx="112776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E3A8A"/>
                </a:solidFill>
                <a:latin typeface="ui-sans-serif" pitchFamily="34" charset="0"/>
                <a:ea typeface="ui-sans-serif" pitchFamily="34" charset="-122"/>
                <a:cs typeface="ui-sans-serif" pitchFamily="34" charset="-120"/>
              </a:rPr>
              <a:t>Key Components of MuleSoft</a:t>
            </a:r>
            <a:endParaRPr lang="en-US" sz="2700" dirty="0"/>
          </a:p>
        </p:txBody>
      </p:sp>
      <p:sp>
        <p:nvSpPr>
          <p:cNvPr id="29" name="Text 1"/>
          <p:cNvSpPr/>
          <p:nvPr/>
        </p:nvSpPr>
        <p:spPr>
          <a:xfrm>
            <a:off x="457200" y="1181100"/>
            <a:ext cx="13533120" cy="266700"/>
          </a:xfrm>
          <a:prstGeom prst="rect">
            <a:avLst/>
          </a:prstGeom>
          <a:noFill/>
          <a:ln/>
        </p:spPr>
        <p:txBody>
          <a:bodyPr vert="horz" wrap="square" lIns="0" tIns="0" rIns="0" bIns="0" rtlCol="0" anchor="t"/>
          <a:lstStyle/>
          <a:p>
            <a:pPr marL="0" indent="0">
              <a:lnSpc>
                <a:spcPts val="2100"/>
              </a:lnSpc>
              <a:buNone/>
            </a:pPr>
            <a:r>
              <a:rPr lang="en-US" sz="1350" dirty="0">
                <a:solidFill>
                  <a:srgbClr val="4B5563"/>
                </a:solidFill>
                <a:latin typeface="ui-sans-serif" pitchFamily="34" charset="0"/>
                <a:ea typeface="ui-sans-serif" pitchFamily="34" charset="-122"/>
                <a:cs typeface="ui-sans-serif" pitchFamily="34" charset="-120"/>
              </a:rPr>
              <a:t>The Anypoint Platform comprises several key components that work together to support API-led connectivity:</a:t>
            </a:r>
            <a:endParaRPr lang="en-US" sz="1350" dirty="0"/>
          </a:p>
        </p:txBody>
      </p:sp>
      <p:sp>
        <p:nvSpPr>
          <p:cNvPr id="30" name="Text 2"/>
          <p:cNvSpPr/>
          <p:nvPr/>
        </p:nvSpPr>
        <p:spPr>
          <a:xfrm>
            <a:off x="1056233" y="1866900"/>
            <a:ext cx="3411141"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Anypoint Design Center</a:t>
            </a:r>
            <a:endParaRPr lang="en-US" sz="1500" dirty="0"/>
          </a:p>
        </p:txBody>
      </p:sp>
      <p:sp>
        <p:nvSpPr>
          <p:cNvPr id="31" name="Text 3"/>
          <p:cNvSpPr/>
          <p:nvPr/>
        </p:nvSpPr>
        <p:spPr>
          <a:xfrm>
            <a:off x="1056233" y="2209800"/>
            <a:ext cx="2842617"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Tools for designing APIs and integrations. Includes API Designer and Flow Designer.</a:t>
            </a:r>
            <a:endParaRPr lang="en-US" sz="1200" dirty="0"/>
          </a:p>
        </p:txBody>
      </p:sp>
      <p:sp>
        <p:nvSpPr>
          <p:cNvPr id="32" name="Text 4"/>
          <p:cNvSpPr/>
          <p:nvPr/>
        </p:nvSpPr>
        <p:spPr>
          <a:xfrm>
            <a:off x="4890790" y="1866900"/>
            <a:ext cx="3396853"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Anypoint Exchange</a:t>
            </a:r>
            <a:endParaRPr lang="en-US" sz="1500" dirty="0"/>
          </a:p>
        </p:txBody>
      </p:sp>
      <p:sp>
        <p:nvSpPr>
          <p:cNvPr id="33" name="Text 5"/>
          <p:cNvSpPr/>
          <p:nvPr/>
        </p:nvSpPr>
        <p:spPr>
          <a:xfrm>
            <a:off x="4890790" y="2209800"/>
            <a:ext cx="2830711"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Central hub for discovering, sharing, and managing API assets and connectors.</a:t>
            </a:r>
            <a:endParaRPr lang="en-US" sz="1200" dirty="0"/>
          </a:p>
        </p:txBody>
      </p:sp>
      <p:sp>
        <p:nvSpPr>
          <p:cNvPr id="34" name="Text 6"/>
          <p:cNvSpPr/>
          <p:nvPr/>
        </p:nvSpPr>
        <p:spPr>
          <a:xfrm>
            <a:off x="8683228" y="1866900"/>
            <a:ext cx="3433286"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Mule Runtime Engine</a:t>
            </a:r>
            <a:endParaRPr lang="en-US" sz="1500" dirty="0"/>
          </a:p>
        </p:txBody>
      </p:sp>
      <p:sp>
        <p:nvSpPr>
          <p:cNvPr id="35" name="Text 7"/>
          <p:cNvSpPr/>
          <p:nvPr/>
        </p:nvSpPr>
        <p:spPr>
          <a:xfrm>
            <a:off x="8683228" y="2209800"/>
            <a:ext cx="2861072"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Lightweight, Java-based runtime that executes API implementations and integration apps.</a:t>
            </a:r>
            <a:endParaRPr lang="en-US" sz="1200" dirty="0"/>
          </a:p>
        </p:txBody>
      </p:sp>
      <p:sp>
        <p:nvSpPr>
          <p:cNvPr id="36" name="Text 8"/>
          <p:cNvSpPr/>
          <p:nvPr/>
        </p:nvSpPr>
        <p:spPr>
          <a:xfrm>
            <a:off x="1073051" y="3467100"/>
            <a:ext cx="2825800" cy="5334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Anypoint Management Center</a:t>
            </a:r>
            <a:endParaRPr lang="en-US" sz="1500" dirty="0"/>
          </a:p>
        </p:txBody>
      </p:sp>
      <p:sp>
        <p:nvSpPr>
          <p:cNvPr id="37" name="Text 9"/>
          <p:cNvSpPr/>
          <p:nvPr/>
        </p:nvSpPr>
        <p:spPr>
          <a:xfrm>
            <a:off x="1073051" y="4076700"/>
            <a:ext cx="28258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Web-based interface for monitoring and governing APIs and integration apps.</a:t>
            </a:r>
            <a:endParaRPr lang="en-US" sz="1200" dirty="0"/>
          </a:p>
        </p:txBody>
      </p:sp>
      <p:sp>
        <p:nvSpPr>
          <p:cNvPr id="38" name="Text 10"/>
          <p:cNvSpPr/>
          <p:nvPr/>
        </p:nvSpPr>
        <p:spPr>
          <a:xfrm>
            <a:off x="4921002" y="3467100"/>
            <a:ext cx="3360599"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Anypoint Connectors</a:t>
            </a:r>
            <a:endParaRPr lang="en-US" sz="1500" dirty="0"/>
          </a:p>
        </p:txBody>
      </p:sp>
      <p:sp>
        <p:nvSpPr>
          <p:cNvPr id="39" name="Text 11"/>
          <p:cNvSpPr/>
          <p:nvPr/>
        </p:nvSpPr>
        <p:spPr>
          <a:xfrm>
            <a:off x="4921002" y="3810000"/>
            <a:ext cx="2800499"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Pre-built connectors to various applications, databases, and protocols.</a:t>
            </a:r>
            <a:endParaRPr lang="en-US" sz="1200" dirty="0"/>
          </a:p>
        </p:txBody>
      </p:sp>
      <p:sp>
        <p:nvSpPr>
          <p:cNvPr id="40" name="Text 12"/>
          <p:cNvSpPr/>
          <p:nvPr/>
        </p:nvSpPr>
        <p:spPr>
          <a:xfrm>
            <a:off x="8705552" y="3467100"/>
            <a:ext cx="3406497"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Integration Flow</a:t>
            </a:r>
            <a:endParaRPr lang="en-US" sz="1500" dirty="0"/>
          </a:p>
        </p:txBody>
      </p:sp>
      <p:sp>
        <p:nvSpPr>
          <p:cNvPr id="41" name="Text 13"/>
          <p:cNvSpPr/>
          <p:nvPr/>
        </p:nvSpPr>
        <p:spPr>
          <a:xfrm>
            <a:off x="8705552" y="3810000"/>
            <a:ext cx="2838748"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Visual representation of how components work together in the MuleSoft platform.</a:t>
            </a:r>
            <a:endParaRPr lang="en-US" sz="1200" dirty="0"/>
          </a:p>
        </p:txBody>
      </p:sp>
      <p:sp>
        <p:nvSpPr>
          <p:cNvPr id="42" name="Text 14"/>
          <p:cNvSpPr/>
          <p:nvPr/>
        </p:nvSpPr>
        <p:spPr>
          <a:xfrm>
            <a:off x="914400" y="5638800"/>
            <a:ext cx="108966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Key Benefits</a:t>
            </a:r>
            <a:endParaRPr lang="en-US" sz="1350" dirty="0"/>
          </a:p>
        </p:txBody>
      </p:sp>
      <p:sp>
        <p:nvSpPr>
          <p:cNvPr id="43" name="Text 15"/>
          <p:cNvSpPr/>
          <p:nvPr/>
        </p:nvSpPr>
        <p:spPr>
          <a:xfrm>
            <a:off x="876300" y="5981700"/>
            <a:ext cx="2528352"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Reduced development time</a:t>
            </a:r>
            <a:endParaRPr lang="en-US" sz="1200" dirty="0"/>
          </a:p>
        </p:txBody>
      </p:sp>
      <p:sp>
        <p:nvSpPr>
          <p:cNvPr id="44" name="Text 16"/>
          <p:cNvSpPr/>
          <p:nvPr/>
        </p:nvSpPr>
        <p:spPr>
          <a:xfrm>
            <a:off x="4215110" y="5981700"/>
            <a:ext cx="1523226"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Enhanced agility</a:t>
            </a:r>
            <a:endParaRPr lang="en-US" sz="1200" dirty="0"/>
          </a:p>
        </p:txBody>
      </p:sp>
      <p:sp>
        <p:nvSpPr>
          <p:cNvPr id="45" name="Text 17"/>
          <p:cNvSpPr/>
          <p:nvPr/>
        </p:nvSpPr>
        <p:spPr>
          <a:xfrm>
            <a:off x="6716316" y="5981700"/>
            <a:ext cx="2045077"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Improved connectivity</a:t>
            </a:r>
            <a:endParaRPr lang="en-US" sz="1200" dirty="0"/>
          </a:p>
        </p:txBody>
      </p:sp>
      <p:sp>
        <p:nvSpPr>
          <p:cNvPr id="46" name="Text 18"/>
          <p:cNvSpPr/>
          <p:nvPr/>
        </p:nvSpPr>
        <p:spPr>
          <a:xfrm>
            <a:off x="9652397" y="5981700"/>
            <a:ext cx="2270105"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Standardized integration</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1D80E-BC4E-AE62-D957-827666B7110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4BB81C3-A16B-8976-4E2C-76DC9753CB8A}"/>
              </a:ext>
            </a:extLst>
          </p:cNvPr>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a:extLst>
              <a:ext uri="{FF2B5EF4-FFF2-40B4-BE49-F238E27FC236}">
                <a16:creationId xmlns:a16="http://schemas.microsoft.com/office/drawing/2014/main" id="{349DD178-5314-1270-53E5-DA4F07044B9F}"/>
              </a:ext>
            </a:extLst>
          </p:cNvPr>
          <p:cNvPicPr>
            <a:picLocks noChangeAspect="1"/>
          </p:cNvPicPr>
          <p:nvPr/>
        </p:nvPicPr>
        <p:blipFill>
          <a:blip r:embed="rId4"/>
          <a:stretch>
            <a:fillRect/>
          </a:stretch>
        </p:blipFill>
        <p:spPr>
          <a:xfrm>
            <a:off x="457200" y="914400"/>
            <a:ext cx="1219200" cy="38100"/>
          </a:xfrm>
          <a:prstGeom prst="rect">
            <a:avLst/>
          </a:prstGeom>
        </p:spPr>
      </p:pic>
      <p:pic>
        <p:nvPicPr>
          <p:cNvPr id="4" name="Image 2" descr="preencoded.png">
            <a:extLst>
              <a:ext uri="{FF2B5EF4-FFF2-40B4-BE49-F238E27FC236}">
                <a16:creationId xmlns:a16="http://schemas.microsoft.com/office/drawing/2014/main" id="{0E192B95-F27A-1E1B-51B0-7815DA4B5399}"/>
              </a:ext>
            </a:extLst>
          </p:cNvPr>
          <p:cNvPicPr>
            <a:picLocks noChangeAspect="1"/>
          </p:cNvPicPr>
          <p:nvPr/>
        </p:nvPicPr>
        <p:blipFill>
          <a:blip r:embed="rId5"/>
          <a:stretch>
            <a:fillRect/>
          </a:stretch>
        </p:blipFill>
        <p:spPr>
          <a:xfrm>
            <a:off x="457200" y="1257300"/>
            <a:ext cx="5334000" cy="1943100"/>
          </a:xfrm>
          <a:prstGeom prst="rect">
            <a:avLst/>
          </a:prstGeom>
        </p:spPr>
      </p:pic>
      <p:pic>
        <p:nvPicPr>
          <p:cNvPr id="5" name="Image 3" descr="preencoded.png">
            <a:extLst>
              <a:ext uri="{FF2B5EF4-FFF2-40B4-BE49-F238E27FC236}">
                <a16:creationId xmlns:a16="http://schemas.microsoft.com/office/drawing/2014/main" id="{AE986BE9-6B04-CE77-F11D-10623704F3F4}"/>
              </a:ext>
            </a:extLst>
          </p:cNvPr>
          <p:cNvPicPr>
            <a:picLocks noChangeAspect="1"/>
          </p:cNvPicPr>
          <p:nvPr/>
        </p:nvPicPr>
        <p:blipFill>
          <a:blip r:embed="rId6"/>
          <a:stretch>
            <a:fillRect/>
          </a:stretch>
        </p:blipFill>
        <p:spPr>
          <a:xfrm>
            <a:off x="685800" y="1514475"/>
            <a:ext cx="228600" cy="228600"/>
          </a:xfrm>
          <a:prstGeom prst="rect">
            <a:avLst/>
          </a:prstGeom>
        </p:spPr>
      </p:pic>
      <p:pic>
        <p:nvPicPr>
          <p:cNvPr id="6" name="Image 4" descr="preencoded.png">
            <a:extLst>
              <a:ext uri="{FF2B5EF4-FFF2-40B4-BE49-F238E27FC236}">
                <a16:creationId xmlns:a16="http://schemas.microsoft.com/office/drawing/2014/main" id="{428B644B-3A7A-7AEE-66D6-E587C6801830}"/>
              </a:ext>
            </a:extLst>
          </p:cNvPr>
          <p:cNvPicPr>
            <a:picLocks noChangeAspect="1"/>
          </p:cNvPicPr>
          <p:nvPr/>
        </p:nvPicPr>
        <p:blipFill>
          <a:blip r:embed="rId7"/>
          <a:stretch>
            <a:fillRect/>
          </a:stretch>
        </p:blipFill>
        <p:spPr>
          <a:xfrm>
            <a:off x="457200" y="3429000"/>
            <a:ext cx="5334000" cy="2907792"/>
          </a:xfrm>
          <a:prstGeom prst="rect">
            <a:avLst/>
          </a:prstGeom>
        </p:spPr>
      </p:pic>
      <p:pic>
        <p:nvPicPr>
          <p:cNvPr id="7" name="Image 5" descr="preencoded.png">
            <a:extLst>
              <a:ext uri="{FF2B5EF4-FFF2-40B4-BE49-F238E27FC236}">
                <a16:creationId xmlns:a16="http://schemas.microsoft.com/office/drawing/2014/main" id="{6AE39431-8170-8435-7BC1-63A02E787C60}"/>
              </a:ext>
            </a:extLst>
          </p:cNvPr>
          <p:cNvPicPr>
            <a:picLocks noChangeAspect="1"/>
          </p:cNvPicPr>
          <p:nvPr/>
        </p:nvPicPr>
        <p:blipFill>
          <a:blip r:embed="rId8"/>
          <a:stretch>
            <a:fillRect/>
          </a:stretch>
        </p:blipFill>
        <p:spPr>
          <a:xfrm>
            <a:off x="685800" y="3686175"/>
            <a:ext cx="228600" cy="228600"/>
          </a:xfrm>
          <a:prstGeom prst="rect">
            <a:avLst/>
          </a:prstGeom>
        </p:spPr>
      </p:pic>
      <p:pic>
        <p:nvPicPr>
          <p:cNvPr id="12" name="Image 10" descr="preencoded.png">
            <a:extLst>
              <a:ext uri="{FF2B5EF4-FFF2-40B4-BE49-F238E27FC236}">
                <a16:creationId xmlns:a16="http://schemas.microsoft.com/office/drawing/2014/main" id="{9A444DCD-51E5-2274-DF85-C97CF8B86D6E}"/>
              </a:ext>
            </a:extLst>
          </p:cNvPr>
          <p:cNvPicPr>
            <a:picLocks noChangeAspect="1"/>
          </p:cNvPicPr>
          <p:nvPr/>
        </p:nvPicPr>
        <p:blipFill>
          <a:blip r:embed="rId9"/>
          <a:stretch>
            <a:fillRect/>
          </a:stretch>
        </p:blipFill>
        <p:spPr>
          <a:xfrm>
            <a:off x="6400800" y="1257300"/>
            <a:ext cx="5334000" cy="5143500"/>
          </a:xfrm>
          <a:prstGeom prst="rect">
            <a:avLst/>
          </a:prstGeom>
        </p:spPr>
      </p:pic>
      <p:pic>
        <p:nvPicPr>
          <p:cNvPr id="13" name="Image 11" descr="preencoded.png">
            <a:extLst>
              <a:ext uri="{FF2B5EF4-FFF2-40B4-BE49-F238E27FC236}">
                <a16:creationId xmlns:a16="http://schemas.microsoft.com/office/drawing/2014/main" id="{2C5E19E8-D8E1-2EBC-635B-CA07195DE761}"/>
              </a:ext>
            </a:extLst>
          </p:cNvPr>
          <p:cNvPicPr>
            <a:picLocks noChangeAspect="1"/>
          </p:cNvPicPr>
          <p:nvPr/>
        </p:nvPicPr>
        <p:blipFill>
          <a:blip r:embed="rId10"/>
          <a:stretch>
            <a:fillRect/>
          </a:stretch>
        </p:blipFill>
        <p:spPr>
          <a:xfrm>
            <a:off x="6629400" y="1514475"/>
            <a:ext cx="257175" cy="228600"/>
          </a:xfrm>
          <a:prstGeom prst="rect">
            <a:avLst/>
          </a:prstGeom>
        </p:spPr>
      </p:pic>
      <p:sp>
        <p:nvSpPr>
          <p:cNvPr id="20" name="Text 0">
            <a:extLst>
              <a:ext uri="{FF2B5EF4-FFF2-40B4-BE49-F238E27FC236}">
                <a16:creationId xmlns:a16="http://schemas.microsoft.com/office/drawing/2014/main" id="{22EC587D-6AF4-2983-05C8-CF05BBF4BAF3}"/>
              </a:ext>
            </a:extLst>
          </p:cNvPr>
          <p:cNvSpPr/>
          <p:nvPr/>
        </p:nvSpPr>
        <p:spPr>
          <a:xfrm>
            <a:off x="457200" y="457200"/>
            <a:ext cx="1353312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E3A8A"/>
                </a:solidFill>
                <a:latin typeface="ui-sans-serif" pitchFamily="34" charset="0"/>
                <a:ea typeface="ui-sans-serif" pitchFamily="34" charset="-122"/>
                <a:cs typeface="ui-sans-serif" pitchFamily="34" charset="-120"/>
              </a:rPr>
              <a:t>Understanding Integration: The Foundation</a:t>
            </a:r>
            <a:endParaRPr lang="en-US" sz="2700" dirty="0"/>
          </a:p>
        </p:txBody>
      </p:sp>
      <p:sp>
        <p:nvSpPr>
          <p:cNvPr id="21" name="Text 1">
            <a:extLst>
              <a:ext uri="{FF2B5EF4-FFF2-40B4-BE49-F238E27FC236}">
                <a16:creationId xmlns:a16="http://schemas.microsoft.com/office/drawing/2014/main" id="{A55F638E-9934-656F-511B-DF8AC7618FC7}"/>
              </a:ext>
            </a:extLst>
          </p:cNvPr>
          <p:cNvSpPr/>
          <p:nvPr/>
        </p:nvSpPr>
        <p:spPr>
          <a:xfrm>
            <a:off x="990600" y="1485900"/>
            <a:ext cx="585216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What is Integration?</a:t>
            </a:r>
            <a:endParaRPr lang="en-US" sz="1800" dirty="0"/>
          </a:p>
        </p:txBody>
      </p:sp>
      <p:sp>
        <p:nvSpPr>
          <p:cNvPr id="22" name="Text 2">
            <a:extLst>
              <a:ext uri="{FF2B5EF4-FFF2-40B4-BE49-F238E27FC236}">
                <a16:creationId xmlns:a16="http://schemas.microsoft.com/office/drawing/2014/main" id="{51F9A052-8063-440A-2162-1203F2F30570}"/>
              </a:ext>
            </a:extLst>
          </p:cNvPr>
          <p:cNvSpPr/>
          <p:nvPr/>
        </p:nvSpPr>
        <p:spPr>
          <a:xfrm>
            <a:off x="685800" y="1905000"/>
            <a:ext cx="4876800" cy="1066800"/>
          </a:xfrm>
          <a:prstGeom prst="rect">
            <a:avLst/>
          </a:prstGeom>
          <a:noFill/>
          <a:ln/>
        </p:spPr>
        <p:txBody>
          <a:bodyPr vert="horz" wrap="square" lIns="0" tIns="0" rIns="0" bIns="0" rtlCol="0" anchor="t"/>
          <a:lstStyle/>
          <a:p>
            <a:pPr>
              <a:lnSpc>
                <a:spcPts val="2100"/>
              </a:lnSpc>
            </a:pPr>
            <a:r>
              <a:rPr lang="en-US" sz="1350" dirty="0">
                <a:latin typeface="ui-sans-serif"/>
              </a:rPr>
              <a:t>IT integration is the process of combining separate software, hardware, and data systems into a single, cohesive unit that can share information and function together seamlessly.</a:t>
            </a:r>
          </a:p>
        </p:txBody>
      </p:sp>
      <p:sp>
        <p:nvSpPr>
          <p:cNvPr id="23" name="Text 3">
            <a:extLst>
              <a:ext uri="{FF2B5EF4-FFF2-40B4-BE49-F238E27FC236}">
                <a16:creationId xmlns:a16="http://schemas.microsoft.com/office/drawing/2014/main" id="{D81CDFDE-14E2-AF9E-C855-FCFD4825F156}"/>
              </a:ext>
            </a:extLst>
          </p:cNvPr>
          <p:cNvSpPr/>
          <p:nvPr/>
        </p:nvSpPr>
        <p:spPr>
          <a:xfrm>
            <a:off x="990600" y="3657600"/>
            <a:ext cx="48768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Core Concepts</a:t>
            </a:r>
            <a:endParaRPr lang="en-US" sz="1800" dirty="0"/>
          </a:p>
        </p:txBody>
      </p:sp>
      <p:sp>
        <p:nvSpPr>
          <p:cNvPr id="24" name="Text 4">
            <a:extLst>
              <a:ext uri="{FF2B5EF4-FFF2-40B4-BE49-F238E27FC236}">
                <a16:creationId xmlns:a16="http://schemas.microsoft.com/office/drawing/2014/main" id="{E391FDAD-B4BA-0112-03E8-1DA82A36CED7}"/>
              </a:ext>
            </a:extLst>
          </p:cNvPr>
          <p:cNvSpPr/>
          <p:nvPr/>
        </p:nvSpPr>
        <p:spPr>
          <a:xfrm>
            <a:off x="582739" y="4017834"/>
            <a:ext cx="5082921" cy="2318957"/>
          </a:xfrm>
          <a:prstGeom prst="rect">
            <a:avLst/>
          </a:prstGeom>
          <a:noFill/>
          <a:ln/>
        </p:spPr>
        <p:txBody>
          <a:bodyPr vert="horz" wrap="square" lIns="0" tIns="0" rIns="0" bIns="0" rtlCol="0" anchor="t"/>
          <a:lstStyle/>
          <a:p>
            <a:r>
              <a:rPr lang="en-US" b="1" dirty="0">
                <a:solidFill>
                  <a:srgbClr val="374151"/>
                </a:solidFill>
                <a:latin typeface="ui-sans-serif" pitchFamily="34" charset="0"/>
                <a:ea typeface="ui-sans-serif" pitchFamily="34" charset="-122"/>
              </a:rPr>
              <a:t>System Integration</a:t>
            </a:r>
            <a:r>
              <a:rPr lang="en-US" b="1" dirty="0"/>
              <a:t>:</a:t>
            </a:r>
            <a:r>
              <a:rPr lang="en-US" dirty="0"/>
              <a:t> </a:t>
            </a:r>
            <a:r>
              <a:rPr lang="en-US" sz="1400" dirty="0">
                <a:latin typeface="ui-sans-serif"/>
              </a:rPr>
              <a:t>Connects software and hardware modules to function as a single, unified infrastructure.</a:t>
            </a:r>
          </a:p>
          <a:p>
            <a:endParaRPr lang="en-US" sz="1400" dirty="0">
              <a:latin typeface="ui-sans-serif"/>
            </a:endParaRPr>
          </a:p>
          <a:p>
            <a:r>
              <a:rPr lang="en-US" b="1" dirty="0">
                <a:solidFill>
                  <a:srgbClr val="374151"/>
                </a:solidFill>
                <a:latin typeface="ui-sans-serif" pitchFamily="34" charset="0"/>
                <a:ea typeface="ui-sans-serif" pitchFamily="34" charset="-122"/>
              </a:rPr>
              <a:t>Application Integration</a:t>
            </a:r>
            <a:r>
              <a:rPr lang="en-US" b="1" dirty="0"/>
              <a:t>:</a:t>
            </a:r>
            <a:r>
              <a:rPr lang="en-US" dirty="0"/>
              <a:t> </a:t>
            </a:r>
            <a:r>
              <a:rPr lang="en-US" sz="1400" dirty="0">
                <a:latin typeface="ui-sans-serif"/>
              </a:rPr>
              <a:t>Focuses on connecting separate software applications to allow them to communicate and share data, often through their APIs.</a:t>
            </a:r>
          </a:p>
          <a:p>
            <a:endParaRPr lang="en-US" sz="1400" dirty="0"/>
          </a:p>
          <a:p>
            <a:r>
              <a:rPr lang="en-US" b="1" dirty="0">
                <a:solidFill>
                  <a:srgbClr val="374151"/>
                </a:solidFill>
                <a:latin typeface="ui-sans-serif" pitchFamily="34" charset="0"/>
                <a:ea typeface="ui-sans-serif" pitchFamily="34" charset="-122"/>
              </a:rPr>
              <a:t>Data Integration: </a:t>
            </a:r>
            <a:r>
              <a:rPr lang="en-US" sz="1400" dirty="0">
                <a:latin typeface="ui-sans-serif"/>
              </a:rPr>
              <a:t>Involves combining data from multiple sources to create a single, unified, and reliable dataset for analysis and reporting.</a:t>
            </a:r>
          </a:p>
          <a:p>
            <a:endParaRPr lang="en-US" sz="1400" dirty="0"/>
          </a:p>
          <a:p>
            <a:endParaRPr lang="en-US" sz="1400" dirty="0"/>
          </a:p>
        </p:txBody>
      </p:sp>
      <p:sp>
        <p:nvSpPr>
          <p:cNvPr id="28" name="Text 8">
            <a:extLst>
              <a:ext uri="{FF2B5EF4-FFF2-40B4-BE49-F238E27FC236}">
                <a16:creationId xmlns:a16="http://schemas.microsoft.com/office/drawing/2014/main" id="{EE1A5962-068D-325B-713A-322560EE1BC5}"/>
              </a:ext>
            </a:extLst>
          </p:cNvPr>
          <p:cNvSpPr/>
          <p:nvPr/>
        </p:nvSpPr>
        <p:spPr>
          <a:xfrm>
            <a:off x="6962775" y="1485900"/>
            <a:ext cx="5852160" cy="304800"/>
          </a:xfrm>
          <a:prstGeom prst="rect">
            <a:avLst/>
          </a:prstGeom>
          <a:noFill/>
          <a:ln/>
        </p:spPr>
        <p:txBody>
          <a:bodyPr vert="horz" wrap="square" lIns="0" tIns="0" rIns="0" bIns="0" rtlCol="0" anchor="t"/>
          <a:lstStyle/>
          <a:p>
            <a:pPr marL="0" indent="0">
              <a:lnSpc>
                <a:spcPts val="2400"/>
              </a:lnSpc>
              <a:buNone/>
            </a:pPr>
            <a:r>
              <a:rPr lang="en-US" b="1" dirty="0">
                <a:solidFill>
                  <a:srgbClr val="374151"/>
                </a:solidFill>
                <a:latin typeface="ui-sans-serif" pitchFamily="34" charset="0"/>
                <a:ea typeface="ui-sans-serif" pitchFamily="34" charset="-122"/>
              </a:rPr>
              <a:t>Historical Context</a:t>
            </a:r>
            <a:endParaRPr lang="en-US" sz="1800" dirty="0"/>
          </a:p>
        </p:txBody>
      </p:sp>
      <p:sp>
        <p:nvSpPr>
          <p:cNvPr id="34" name="Text 2">
            <a:extLst>
              <a:ext uri="{FF2B5EF4-FFF2-40B4-BE49-F238E27FC236}">
                <a16:creationId xmlns:a16="http://schemas.microsoft.com/office/drawing/2014/main" id="{8EB31F94-BC14-7D08-A5EA-FA2BC9D0EF29}"/>
              </a:ext>
            </a:extLst>
          </p:cNvPr>
          <p:cNvSpPr/>
          <p:nvPr/>
        </p:nvSpPr>
        <p:spPr>
          <a:xfrm>
            <a:off x="6477000" y="1895474"/>
            <a:ext cx="5067300" cy="3618358"/>
          </a:xfrm>
          <a:prstGeom prst="rect">
            <a:avLst/>
          </a:prstGeom>
          <a:noFill/>
          <a:ln/>
        </p:spPr>
        <p:txBody>
          <a:bodyPr vert="horz" wrap="square" lIns="0" tIns="0" rIns="0" bIns="0" rtlCol="0" anchor="t"/>
          <a:lstStyle/>
          <a:p>
            <a:r>
              <a:rPr lang="en-US" b="1" dirty="0">
                <a:solidFill>
                  <a:srgbClr val="374151"/>
                </a:solidFill>
                <a:latin typeface="ui-sans-serif" pitchFamily="34" charset="0"/>
                <a:ea typeface="ui-sans-serif" pitchFamily="34" charset="-122"/>
              </a:rPr>
              <a:t>Early systems</a:t>
            </a:r>
            <a:r>
              <a:rPr lang="en-US" b="1" dirty="0"/>
              <a:t>:</a:t>
            </a:r>
            <a:r>
              <a:rPr lang="en-US" dirty="0"/>
              <a:t> </a:t>
            </a:r>
            <a:r>
              <a:rPr lang="en-US" sz="1400" dirty="0">
                <a:latin typeface="ui-sans-serif"/>
              </a:rPr>
              <a:t>Before modern integration methods, companies operated with disconnected systems. A lack of interoperability meant data had to be manually re-entered between applications, which was </a:t>
            </a:r>
            <a:r>
              <a:rPr lang="en-US" sz="1350" dirty="0">
                <a:latin typeface="ui-sans-serif"/>
              </a:rPr>
              <a:t>time-consuming</a:t>
            </a:r>
            <a:r>
              <a:rPr lang="en-US" sz="1400" dirty="0">
                <a:latin typeface="ui-sans-serif"/>
              </a:rPr>
              <a:t> and prone to errors.</a:t>
            </a:r>
          </a:p>
          <a:p>
            <a:endParaRPr lang="en-US" sz="1400" dirty="0"/>
          </a:p>
          <a:p>
            <a:r>
              <a:rPr lang="en-US" b="1" dirty="0">
                <a:solidFill>
                  <a:srgbClr val="374151"/>
                </a:solidFill>
                <a:latin typeface="ui-sans-serif" pitchFamily="34" charset="0"/>
                <a:ea typeface="ui-sans-serif" pitchFamily="34" charset="-122"/>
              </a:rPr>
              <a:t>Electronic Data Interchange (EDI): </a:t>
            </a:r>
            <a:r>
              <a:rPr lang="en-US" sz="1400" dirty="0">
                <a:latin typeface="ui-sans-serif"/>
              </a:rPr>
              <a:t>The first major step was EDI in the 1970s, which allowed different systems to exchange real-time data messages electronically, signaling the recognition of data communication's importance for businesses.</a:t>
            </a:r>
          </a:p>
          <a:p>
            <a:endParaRPr lang="en-US" sz="1400" dirty="0"/>
          </a:p>
          <a:p>
            <a:r>
              <a:rPr lang="en-US" b="1" dirty="0">
                <a:solidFill>
                  <a:srgbClr val="374151"/>
                </a:solidFill>
                <a:latin typeface="ui-sans-serif" pitchFamily="34" charset="0"/>
                <a:ea typeface="ui-sans-serif" pitchFamily="34" charset="-122"/>
              </a:rPr>
              <a:t>Rise of APIs and middleware: </a:t>
            </a:r>
            <a:r>
              <a:rPr lang="en-US" sz="1400" dirty="0">
                <a:latin typeface="ui-sans-serif"/>
              </a:rPr>
              <a:t>As the internet and cloud computing grew, more sophisticated integration became possible. Technologies like APIs (Application Programming Interfaces) and middleware became crucial for creating "bridges" that allowed applications to communicate and share data effectively.</a:t>
            </a:r>
          </a:p>
        </p:txBody>
      </p:sp>
    </p:spTree>
    <p:extLst>
      <p:ext uri="{BB962C8B-B14F-4D97-AF65-F5344CB8AC3E}">
        <p14:creationId xmlns:p14="http://schemas.microsoft.com/office/powerpoint/2010/main" val="1944068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457200" y="914400"/>
            <a:ext cx="1219200" cy="38100"/>
          </a:xfrm>
          <a:prstGeom prst="rect">
            <a:avLst/>
          </a:prstGeom>
        </p:spPr>
      </p:pic>
      <p:pic>
        <p:nvPicPr>
          <p:cNvPr id="4" name="Image 2" descr="preencoded.png"/>
          <p:cNvPicPr>
            <a:picLocks noChangeAspect="1"/>
          </p:cNvPicPr>
          <p:nvPr/>
        </p:nvPicPr>
        <p:blipFill>
          <a:blip r:embed="rId5"/>
          <a:stretch>
            <a:fillRect/>
          </a:stretch>
        </p:blipFill>
        <p:spPr>
          <a:xfrm>
            <a:off x="457200" y="1257300"/>
            <a:ext cx="5334000" cy="1943100"/>
          </a:xfrm>
          <a:prstGeom prst="rect">
            <a:avLst/>
          </a:prstGeom>
        </p:spPr>
      </p:pic>
      <p:pic>
        <p:nvPicPr>
          <p:cNvPr id="5" name="Image 3" descr="preencoded.png"/>
          <p:cNvPicPr>
            <a:picLocks noChangeAspect="1"/>
          </p:cNvPicPr>
          <p:nvPr/>
        </p:nvPicPr>
        <p:blipFill>
          <a:blip r:embed="rId6"/>
          <a:stretch>
            <a:fillRect/>
          </a:stretch>
        </p:blipFill>
        <p:spPr>
          <a:xfrm>
            <a:off x="685800" y="1514475"/>
            <a:ext cx="228600" cy="228600"/>
          </a:xfrm>
          <a:prstGeom prst="rect">
            <a:avLst/>
          </a:prstGeom>
        </p:spPr>
      </p:pic>
      <p:pic>
        <p:nvPicPr>
          <p:cNvPr id="6" name="Image 4" descr="preencoded.png"/>
          <p:cNvPicPr>
            <a:picLocks noChangeAspect="1"/>
          </p:cNvPicPr>
          <p:nvPr/>
        </p:nvPicPr>
        <p:blipFill>
          <a:blip r:embed="rId7"/>
          <a:stretch>
            <a:fillRect/>
          </a:stretch>
        </p:blipFill>
        <p:spPr>
          <a:xfrm>
            <a:off x="457200" y="3429000"/>
            <a:ext cx="5334000" cy="2171700"/>
          </a:xfrm>
          <a:prstGeom prst="rect">
            <a:avLst/>
          </a:prstGeom>
        </p:spPr>
      </p:pic>
      <p:pic>
        <p:nvPicPr>
          <p:cNvPr id="7" name="Image 5" descr="preencoded.png"/>
          <p:cNvPicPr>
            <a:picLocks noChangeAspect="1"/>
          </p:cNvPicPr>
          <p:nvPr/>
        </p:nvPicPr>
        <p:blipFill>
          <a:blip r:embed="rId8"/>
          <a:stretch>
            <a:fillRect/>
          </a:stretch>
        </p:blipFill>
        <p:spPr>
          <a:xfrm>
            <a:off x="685800" y="3686175"/>
            <a:ext cx="228600" cy="228600"/>
          </a:xfrm>
          <a:prstGeom prst="rect">
            <a:avLst/>
          </a:prstGeom>
        </p:spPr>
      </p:pic>
      <p:pic>
        <p:nvPicPr>
          <p:cNvPr id="12" name="Image 10" descr="preencoded.png"/>
          <p:cNvPicPr>
            <a:picLocks noChangeAspect="1"/>
          </p:cNvPicPr>
          <p:nvPr/>
        </p:nvPicPr>
        <p:blipFill>
          <a:blip r:embed="rId9"/>
          <a:stretch>
            <a:fillRect/>
          </a:stretch>
        </p:blipFill>
        <p:spPr>
          <a:xfrm>
            <a:off x="6400800" y="1257300"/>
            <a:ext cx="5334000" cy="5143500"/>
          </a:xfrm>
          <a:prstGeom prst="rect">
            <a:avLst/>
          </a:prstGeom>
        </p:spPr>
      </p:pic>
      <p:pic>
        <p:nvPicPr>
          <p:cNvPr id="13" name="Image 11" descr="preencoded.png"/>
          <p:cNvPicPr>
            <a:picLocks noChangeAspect="1"/>
          </p:cNvPicPr>
          <p:nvPr/>
        </p:nvPicPr>
        <p:blipFill>
          <a:blip r:embed="rId10"/>
          <a:stretch>
            <a:fillRect/>
          </a:stretch>
        </p:blipFill>
        <p:spPr>
          <a:xfrm>
            <a:off x="6629400" y="1514475"/>
            <a:ext cx="257175" cy="228600"/>
          </a:xfrm>
          <a:prstGeom prst="rect">
            <a:avLst/>
          </a:prstGeom>
        </p:spPr>
      </p:pic>
      <p:pic>
        <p:nvPicPr>
          <p:cNvPr id="14" name="Image 12" descr="preencoded.png"/>
          <p:cNvPicPr>
            <a:picLocks noChangeAspect="1"/>
          </p:cNvPicPr>
          <p:nvPr/>
        </p:nvPicPr>
        <p:blipFill>
          <a:blip r:embed="rId11"/>
          <a:stretch>
            <a:fillRect/>
          </a:stretch>
        </p:blipFill>
        <p:spPr>
          <a:xfrm>
            <a:off x="6629400" y="2286000"/>
            <a:ext cx="2028825" cy="1828800"/>
          </a:xfrm>
          <a:prstGeom prst="rect">
            <a:avLst/>
          </a:prstGeom>
        </p:spPr>
      </p:pic>
      <p:pic>
        <p:nvPicPr>
          <p:cNvPr id="15" name="Image 13" descr="preencoded.png"/>
          <p:cNvPicPr>
            <a:picLocks noChangeAspect="1"/>
          </p:cNvPicPr>
          <p:nvPr/>
        </p:nvPicPr>
        <p:blipFill>
          <a:blip r:embed="rId12"/>
          <a:stretch>
            <a:fillRect/>
          </a:stretch>
        </p:blipFill>
        <p:spPr>
          <a:xfrm>
            <a:off x="6908602" y="4210050"/>
            <a:ext cx="133350" cy="133350"/>
          </a:xfrm>
          <a:prstGeom prst="rect">
            <a:avLst/>
          </a:prstGeom>
        </p:spPr>
      </p:pic>
      <p:pic>
        <p:nvPicPr>
          <p:cNvPr id="16" name="Image 14" descr="preencoded.png"/>
          <p:cNvPicPr>
            <a:picLocks noChangeAspect="1"/>
          </p:cNvPicPr>
          <p:nvPr/>
        </p:nvPicPr>
        <p:blipFill>
          <a:blip r:embed="rId13"/>
          <a:stretch>
            <a:fillRect/>
          </a:stretch>
        </p:blipFill>
        <p:spPr>
          <a:xfrm>
            <a:off x="9474250" y="2286000"/>
            <a:ext cx="2028825" cy="1828800"/>
          </a:xfrm>
          <a:prstGeom prst="rect">
            <a:avLst/>
          </a:prstGeom>
        </p:spPr>
      </p:pic>
      <p:pic>
        <p:nvPicPr>
          <p:cNvPr id="17" name="Image 15" descr="preencoded.png"/>
          <p:cNvPicPr>
            <a:picLocks noChangeAspect="1"/>
          </p:cNvPicPr>
          <p:nvPr/>
        </p:nvPicPr>
        <p:blipFill>
          <a:blip r:embed="rId14"/>
          <a:stretch>
            <a:fillRect/>
          </a:stretch>
        </p:blipFill>
        <p:spPr>
          <a:xfrm>
            <a:off x="9719667" y="4210050"/>
            <a:ext cx="133350" cy="133350"/>
          </a:xfrm>
          <a:prstGeom prst="rect">
            <a:avLst/>
          </a:prstGeom>
        </p:spPr>
      </p:pic>
      <p:pic>
        <p:nvPicPr>
          <p:cNvPr id="18" name="Image 16" descr="preencoded.png"/>
          <p:cNvPicPr>
            <a:picLocks noChangeAspect="1"/>
          </p:cNvPicPr>
          <p:nvPr/>
        </p:nvPicPr>
        <p:blipFill>
          <a:blip r:embed="rId15"/>
          <a:stretch>
            <a:fillRect/>
          </a:stretch>
        </p:blipFill>
        <p:spPr>
          <a:xfrm>
            <a:off x="6629400" y="4686300"/>
            <a:ext cx="4876800" cy="1219200"/>
          </a:xfrm>
          <a:prstGeom prst="rect">
            <a:avLst/>
          </a:prstGeom>
        </p:spPr>
      </p:pic>
      <p:pic>
        <p:nvPicPr>
          <p:cNvPr id="19" name="Image 17" descr="preencoded.png"/>
          <p:cNvPicPr>
            <a:picLocks noChangeAspect="1"/>
          </p:cNvPicPr>
          <p:nvPr/>
        </p:nvPicPr>
        <p:blipFill>
          <a:blip r:embed="rId16"/>
          <a:stretch>
            <a:fillRect/>
          </a:stretch>
        </p:blipFill>
        <p:spPr>
          <a:xfrm>
            <a:off x="6781800" y="4867275"/>
            <a:ext cx="114300" cy="152400"/>
          </a:xfrm>
          <a:prstGeom prst="rect">
            <a:avLst/>
          </a:prstGeom>
        </p:spPr>
      </p:pic>
      <p:sp>
        <p:nvSpPr>
          <p:cNvPr id="20" name="Text 0"/>
          <p:cNvSpPr/>
          <p:nvPr/>
        </p:nvSpPr>
        <p:spPr>
          <a:xfrm>
            <a:off x="457200" y="457200"/>
            <a:ext cx="1353312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E3A8A"/>
                </a:solidFill>
                <a:latin typeface="ui-sans-serif" pitchFamily="34" charset="0"/>
                <a:ea typeface="ui-sans-serif" pitchFamily="34" charset="-122"/>
                <a:cs typeface="ui-sans-serif" pitchFamily="34" charset="-120"/>
              </a:rPr>
              <a:t>Understanding System Integration: </a:t>
            </a:r>
            <a:endParaRPr lang="en-US" sz="2700" dirty="0"/>
          </a:p>
        </p:txBody>
      </p:sp>
      <p:sp>
        <p:nvSpPr>
          <p:cNvPr id="21" name="Text 1"/>
          <p:cNvSpPr/>
          <p:nvPr/>
        </p:nvSpPr>
        <p:spPr>
          <a:xfrm>
            <a:off x="990600" y="1485900"/>
            <a:ext cx="585216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What is System Integration?</a:t>
            </a:r>
            <a:endParaRPr lang="en-US" sz="1800" dirty="0"/>
          </a:p>
        </p:txBody>
      </p:sp>
      <p:sp>
        <p:nvSpPr>
          <p:cNvPr id="22" name="Text 2"/>
          <p:cNvSpPr/>
          <p:nvPr/>
        </p:nvSpPr>
        <p:spPr>
          <a:xfrm>
            <a:off x="685800" y="1905000"/>
            <a:ext cx="4876800" cy="1066800"/>
          </a:xfrm>
          <a:prstGeom prst="rect">
            <a:avLst/>
          </a:prstGeom>
          <a:noFill/>
          <a:ln/>
        </p:spPr>
        <p:txBody>
          <a:bodyPr vert="horz" wrap="square" lIns="0" tIns="0" rIns="0" bIns="0" rtlCol="0" anchor="t"/>
          <a:lstStyle/>
          <a:p>
            <a:pPr marL="0" indent="0">
              <a:lnSpc>
                <a:spcPts val="2100"/>
              </a:lnSpc>
              <a:buNone/>
            </a:pPr>
            <a:r>
              <a:rPr lang="en-US" sz="1350" dirty="0">
                <a:solidFill>
                  <a:srgbClr val="4B5563"/>
                </a:solidFill>
                <a:latin typeface="ui-sans-serif" pitchFamily="34" charset="0"/>
                <a:ea typeface="ui-sans-serif" pitchFamily="34" charset="-122"/>
                <a:cs typeface="ui-sans-serif" pitchFamily="34" charset="-120"/>
              </a:rPr>
              <a:t>System integration is the process of connecting disparate IT systems, applications, and data sources within an organization to enable them to function as a unified whole.</a:t>
            </a:r>
            <a:endParaRPr lang="en-US" sz="1350" dirty="0"/>
          </a:p>
        </p:txBody>
      </p:sp>
      <p:sp>
        <p:nvSpPr>
          <p:cNvPr id="23" name="Text 3"/>
          <p:cNvSpPr/>
          <p:nvPr/>
        </p:nvSpPr>
        <p:spPr>
          <a:xfrm>
            <a:off x="990600" y="3657600"/>
            <a:ext cx="4876800" cy="304800"/>
          </a:xfrm>
          <a:prstGeom prst="rect">
            <a:avLst/>
          </a:prstGeom>
          <a:noFill/>
          <a:ln/>
        </p:spPr>
        <p:txBody>
          <a:bodyPr vert="horz" wrap="square" lIns="0" tIns="0" rIns="0" bIns="0" rtlCol="0" anchor="t"/>
          <a:lstStyle/>
          <a:p>
            <a:pPr>
              <a:lnSpc>
                <a:spcPts val="2400"/>
              </a:lnSpc>
            </a:pPr>
            <a:r>
              <a:rPr lang="en-US" b="1" dirty="0">
                <a:solidFill>
                  <a:srgbClr val="374151"/>
                </a:solidFill>
                <a:latin typeface="ui-sans-serif" pitchFamily="34" charset="0"/>
                <a:ea typeface="ui-sans-serif" pitchFamily="34" charset="-122"/>
                <a:cs typeface="ui-sans-serif" pitchFamily="34" charset="-120"/>
              </a:rPr>
              <a:t>Why It Matters</a:t>
            </a:r>
            <a:endParaRPr lang="en-US" dirty="0"/>
          </a:p>
        </p:txBody>
      </p:sp>
      <p:sp>
        <p:nvSpPr>
          <p:cNvPr id="24" name="Text 4"/>
          <p:cNvSpPr/>
          <p:nvPr/>
        </p:nvSpPr>
        <p:spPr>
          <a:xfrm>
            <a:off x="933450" y="4076700"/>
            <a:ext cx="4491097" cy="266700"/>
          </a:xfrm>
          <a:prstGeom prst="rect">
            <a:avLst/>
          </a:prstGeom>
          <a:noFill/>
          <a:ln/>
        </p:spPr>
        <p:txBody>
          <a:bodyPr vert="horz" wrap="square" lIns="0" tIns="0" rIns="0" bIns="0" rtlCol="0" anchor="t"/>
          <a:lstStyle/>
          <a:p>
            <a:pPr marL="0" indent="0" algn="l">
              <a:lnSpc>
                <a:spcPts val="2100"/>
              </a:lnSpc>
              <a:buNone/>
            </a:pPr>
            <a:r>
              <a:rPr lang="en-US" sz="1350" dirty="0">
                <a:solidFill>
                  <a:srgbClr val="4B5563"/>
                </a:solidFill>
                <a:latin typeface="ui-sans-serif" pitchFamily="34" charset="0"/>
                <a:ea typeface="ui-sans-serif" pitchFamily="34" charset="-122"/>
                <a:cs typeface="ui-sans-serif" pitchFamily="34" charset="-120"/>
              </a:rPr>
              <a:t>Enables seamless data flow across systems</a:t>
            </a:r>
            <a:endParaRPr lang="en-US" sz="1350" dirty="0"/>
          </a:p>
        </p:txBody>
      </p:sp>
      <p:sp>
        <p:nvSpPr>
          <p:cNvPr id="25" name="Text 5"/>
          <p:cNvSpPr/>
          <p:nvPr/>
        </p:nvSpPr>
        <p:spPr>
          <a:xfrm>
            <a:off x="933450" y="4419600"/>
            <a:ext cx="4565213" cy="266700"/>
          </a:xfrm>
          <a:prstGeom prst="rect">
            <a:avLst/>
          </a:prstGeom>
          <a:noFill/>
          <a:ln/>
        </p:spPr>
        <p:txBody>
          <a:bodyPr vert="horz" wrap="square" lIns="0" tIns="0" rIns="0" bIns="0" rtlCol="0" anchor="t"/>
          <a:lstStyle/>
          <a:p>
            <a:pPr marL="0" indent="0" algn="l">
              <a:lnSpc>
                <a:spcPts val="2100"/>
              </a:lnSpc>
              <a:buNone/>
            </a:pPr>
            <a:r>
              <a:rPr lang="en-US" sz="1350" dirty="0">
                <a:solidFill>
                  <a:srgbClr val="4B5563"/>
                </a:solidFill>
                <a:latin typeface="ui-sans-serif" pitchFamily="34" charset="0"/>
                <a:ea typeface="ui-sans-serif" pitchFamily="34" charset="-122"/>
                <a:cs typeface="ui-sans-serif" pitchFamily="34" charset="-120"/>
              </a:rPr>
              <a:t>Provides unified view of business operations</a:t>
            </a:r>
            <a:endParaRPr lang="en-US" sz="1350" dirty="0"/>
          </a:p>
        </p:txBody>
      </p:sp>
      <p:sp>
        <p:nvSpPr>
          <p:cNvPr id="26" name="Text 6"/>
          <p:cNvSpPr/>
          <p:nvPr/>
        </p:nvSpPr>
        <p:spPr>
          <a:xfrm>
            <a:off x="933450" y="4762500"/>
            <a:ext cx="3657600" cy="266700"/>
          </a:xfrm>
          <a:prstGeom prst="rect">
            <a:avLst/>
          </a:prstGeom>
          <a:noFill/>
          <a:ln/>
        </p:spPr>
        <p:txBody>
          <a:bodyPr vert="horz" wrap="square" lIns="0" tIns="0" rIns="0" bIns="0" rtlCol="0" anchor="t"/>
          <a:lstStyle/>
          <a:p>
            <a:pPr marL="0" indent="0" algn="l">
              <a:lnSpc>
                <a:spcPts val="2100"/>
              </a:lnSpc>
              <a:buNone/>
            </a:pPr>
            <a:r>
              <a:rPr lang="en-US" sz="1350" dirty="0">
                <a:solidFill>
                  <a:srgbClr val="4B5563"/>
                </a:solidFill>
                <a:latin typeface="ui-sans-serif" pitchFamily="34" charset="0"/>
                <a:ea typeface="ui-sans-serif" pitchFamily="34" charset="-122"/>
                <a:cs typeface="ui-sans-serif" pitchFamily="34" charset="-120"/>
              </a:rPr>
              <a:t>Supports real-time decision making</a:t>
            </a:r>
            <a:endParaRPr lang="en-US" sz="1350" dirty="0"/>
          </a:p>
        </p:txBody>
      </p:sp>
      <p:sp>
        <p:nvSpPr>
          <p:cNvPr id="27" name="Text 7"/>
          <p:cNvSpPr/>
          <p:nvPr/>
        </p:nvSpPr>
        <p:spPr>
          <a:xfrm>
            <a:off x="933450" y="5105400"/>
            <a:ext cx="3283625" cy="266700"/>
          </a:xfrm>
          <a:prstGeom prst="rect">
            <a:avLst/>
          </a:prstGeom>
          <a:noFill/>
          <a:ln/>
        </p:spPr>
        <p:txBody>
          <a:bodyPr vert="horz" wrap="square" lIns="0" tIns="0" rIns="0" bIns="0" rtlCol="0" anchor="t"/>
          <a:lstStyle/>
          <a:p>
            <a:pPr marL="0" indent="0" algn="l">
              <a:lnSpc>
                <a:spcPts val="2100"/>
              </a:lnSpc>
              <a:buNone/>
            </a:pPr>
            <a:r>
              <a:rPr lang="en-US" sz="1350" dirty="0">
                <a:solidFill>
                  <a:srgbClr val="4B5563"/>
                </a:solidFill>
                <a:latin typeface="ui-sans-serif" pitchFamily="34" charset="0"/>
                <a:ea typeface="ui-sans-serif" pitchFamily="34" charset="-122"/>
                <a:cs typeface="ui-sans-serif" pitchFamily="34" charset="-120"/>
              </a:rPr>
              <a:t>Enhances operational efficiency</a:t>
            </a:r>
            <a:endParaRPr lang="en-US" sz="1350" dirty="0"/>
          </a:p>
        </p:txBody>
      </p:sp>
      <p:sp>
        <p:nvSpPr>
          <p:cNvPr id="28" name="Text 8"/>
          <p:cNvSpPr/>
          <p:nvPr/>
        </p:nvSpPr>
        <p:spPr>
          <a:xfrm>
            <a:off x="6962775" y="1485900"/>
            <a:ext cx="585216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Integration Visualization</a:t>
            </a:r>
            <a:endParaRPr lang="en-US" sz="1800" dirty="0"/>
          </a:p>
        </p:txBody>
      </p:sp>
      <p:sp>
        <p:nvSpPr>
          <p:cNvPr id="29" name="Text 9"/>
          <p:cNvSpPr/>
          <p:nvPr/>
        </p:nvSpPr>
        <p:spPr>
          <a:xfrm>
            <a:off x="6426205" y="1943100"/>
            <a:ext cx="2438340"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4B5563"/>
                </a:solidFill>
                <a:latin typeface="ui-sans-serif" pitchFamily="34" charset="0"/>
                <a:ea typeface="ui-sans-serif" pitchFamily="34" charset="-122"/>
                <a:cs typeface="ui-sans-serif" pitchFamily="34" charset="-120"/>
              </a:rPr>
              <a:t>Before Integration</a:t>
            </a:r>
            <a:endParaRPr lang="en-US" sz="1350" dirty="0"/>
          </a:p>
        </p:txBody>
      </p:sp>
      <p:sp>
        <p:nvSpPr>
          <p:cNvPr id="30" name="Text 10"/>
          <p:cNvSpPr/>
          <p:nvPr/>
        </p:nvSpPr>
        <p:spPr>
          <a:xfrm>
            <a:off x="6426205" y="4191000"/>
            <a:ext cx="243834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6B7280"/>
                </a:solidFill>
                <a:latin typeface="ui-sans-serif" pitchFamily="34" charset="0"/>
                <a:ea typeface="ui-sans-serif" pitchFamily="34" charset="-122"/>
                <a:cs typeface="ui-sans-serif" pitchFamily="34" charset="-120"/>
              </a:rPr>
              <a:t> Disconnected Silos</a:t>
            </a:r>
            <a:endParaRPr lang="en-US" sz="1050" dirty="0"/>
          </a:p>
        </p:txBody>
      </p:sp>
      <p:sp>
        <p:nvSpPr>
          <p:cNvPr id="31" name="Text 11"/>
          <p:cNvSpPr/>
          <p:nvPr/>
        </p:nvSpPr>
        <p:spPr>
          <a:xfrm>
            <a:off x="9271055" y="1943100"/>
            <a:ext cx="2438340"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4B5563"/>
                </a:solidFill>
                <a:latin typeface="ui-sans-serif" pitchFamily="34" charset="0"/>
                <a:ea typeface="ui-sans-serif" pitchFamily="34" charset="-122"/>
                <a:cs typeface="ui-sans-serif" pitchFamily="34" charset="-120"/>
              </a:rPr>
              <a:t>After Integration</a:t>
            </a:r>
            <a:endParaRPr lang="en-US" sz="1350" dirty="0"/>
          </a:p>
        </p:txBody>
      </p:sp>
      <p:sp>
        <p:nvSpPr>
          <p:cNvPr id="32" name="Text 12"/>
          <p:cNvSpPr/>
          <p:nvPr/>
        </p:nvSpPr>
        <p:spPr>
          <a:xfrm>
            <a:off x="9271055" y="4191000"/>
            <a:ext cx="243834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6B7280"/>
                </a:solidFill>
                <a:latin typeface="ui-sans-serif" pitchFamily="34" charset="0"/>
                <a:ea typeface="ui-sans-serif" pitchFamily="34" charset="-122"/>
                <a:cs typeface="ui-sans-serif" pitchFamily="34" charset="-120"/>
              </a:rPr>
              <a:t> Connected Systems</a:t>
            </a:r>
            <a:endParaRPr lang="en-US" sz="1050" dirty="0"/>
          </a:p>
        </p:txBody>
      </p:sp>
      <p:sp>
        <p:nvSpPr>
          <p:cNvPr id="33" name="Text 13"/>
          <p:cNvSpPr/>
          <p:nvPr/>
        </p:nvSpPr>
        <p:spPr>
          <a:xfrm>
            <a:off x="6972300" y="4838700"/>
            <a:ext cx="4572000" cy="9144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 </a:t>
            </a:r>
            <a:r>
              <a:rPr lang="en-US" sz="1200" b="1" dirty="0">
                <a:solidFill>
                  <a:srgbClr val="4B5563"/>
                </a:solidFill>
                <a:latin typeface="ui-sans-serif" pitchFamily="34" charset="0"/>
                <a:ea typeface="ui-sans-serif" pitchFamily="34" charset="-122"/>
                <a:cs typeface="ui-sans-serif" pitchFamily="34" charset="-120"/>
              </a:rPr>
              <a:t>Key Insight:</a:t>
            </a:r>
            <a:r>
              <a:rPr lang="en-US" sz="1200" dirty="0">
                <a:solidFill>
                  <a:srgbClr val="4B5563"/>
                </a:solidFill>
                <a:latin typeface="ui-sans-serif" pitchFamily="34" charset="0"/>
                <a:ea typeface="ui-sans-serif" pitchFamily="34" charset="-122"/>
                <a:cs typeface="ui-sans-serif" pitchFamily="34" charset="-120"/>
              </a:rPr>
              <a:t> Integration is not merely a technical task but a strategic imperative for businesses seeking to optimize operations, enhance decision-making, and deliver seamless customer experiences.</a:t>
            </a:r>
            <a:endParaRPr lang="en-US" sz="1200" dirty="0"/>
          </a:p>
        </p:txBody>
      </p:sp>
      <p:pic>
        <p:nvPicPr>
          <p:cNvPr id="34" name="Image 6" descr="preencoded.png">
            <a:extLst>
              <a:ext uri="{FF2B5EF4-FFF2-40B4-BE49-F238E27FC236}">
                <a16:creationId xmlns:a16="http://schemas.microsoft.com/office/drawing/2014/main" id="{C93FF43C-E1B7-7402-C4BC-35F91ADD59E4}"/>
              </a:ext>
            </a:extLst>
          </p:cNvPr>
          <p:cNvPicPr>
            <a:picLocks noChangeAspect="1"/>
          </p:cNvPicPr>
          <p:nvPr/>
        </p:nvPicPr>
        <p:blipFill>
          <a:blip r:embed="rId17"/>
          <a:stretch>
            <a:fillRect/>
          </a:stretch>
        </p:blipFill>
        <p:spPr>
          <a:xfrm>
            <a:off x="685800" y="4114800"/>
            <a:ext cx="171450" cy="171450"/>
          </a:xfrm>
          <a:prstGeom prst="rect">
            <a:avLst/>
          </a:prstGeom>
        </p:spPr>
      </p:pic>
      <p:pic>
        <p:nvPicPr>
          <p:cNvPr id="35" name="Image 7" descr="preencoded.png">
            <a:extLst>
              <a:ext uri="{FF2B5EF4-FFF2-40B4-BE49-F238E27FC236}">
                <a16:creationId xmlns:a16="http://schemas.microsoft.com/office/drawing/2014/main" id="{6CE30B64-0958-215F-B79D-F2F7EB6C6710}"/>
              </a:ext>
            </a:extLst>
          </p:cNvPr>
          <p:cNvPicPr>
            <a:picLocks noChangeAspect="1"/>
          </p:cNvPicPr>
          <p:nvPr/>
        </p:nvPicPr>
        <p:blipFill>
          <a:blip r:embed="rId17"/>
          <a:stretch>
            <a:fillRect/>
          </a:stretch>
        </p:blipFill>
        <p:spPr>
          <a:xfrm>
            <a:off x="685800" y="4457700"/>
            <a:ext cx="171450" cy="171450"/>
          </a:xfrm>
          <a:prstGeom prst="rect">
            <a:avLst/>
          </a:prstGeom>
        </p:spPr>
      </p:pic>
      <p:pic>
        <p:nvPicPr>
          <p:cNvPr id="36" name="Image 7" descr="preencoded.png">
            <a:extLst>
              <a:ext uri="{FF2B5EF4-FFF2-40B4-BE49-F238E27FC236}">
                <a16:creationId xmlns:a16="http://schemas.microsoft.com/office/drawing/2014/main" id="{7C37344D-A166-6C69-77F5-666543A5C92D}"/>
              </a:ext>
            </a:extLst>
          </p:cNvPr>
          <p:cNvPicPr>
            <a:picLocks noChangeAspect="1"/>
          </p:cNvPicPr>
          <p:nvPr/>
        </p:nvPicPr>
        <p:blipFill>
          <a:blip r:embed="rId17"/>
          <a:stretch>
            <a:fillRect/>
          </a:stretch>
        </p:blipFill>
        <p:spPr>
          <a:xfrm>
            <a:off x="694944" y="4810125"/>
            <a:ext cx="171450" cy="171450"/>
          </a:xfrm>
          <a:prstGeom prst="rect">
            <a:avLst/>
          </a:prstGeom>
        </p:spPr>
      </p:pic>
      <p:pic>
        <p:nvPicPr>
          <p:cNvPr id="37" name="Image 7" descr="preencoded.png">
            <a:extLst>
              <a:ext uri="{FF2B5EF4-FFF2-40B4-BE49-F238E27FC236}">
                <a16:creationId xmlns:a16="http://schemas.microsoft.com/office/drawing/2014/main" id="{0FFAACA3-BF1B-7B3E-0313-521CA86F606C}"/>
              </a:ext>
            </a:extLst>
          </p:cNvPr>
          <p:cNvPicPr>
            <a:picLocks noChangeAspect="1"/>
          </p:cNvPicPr>
          <p:nvPr/>
        </p:nvPicPr>
        <p:blipFill>
          <a:blip r:embed="rId17"/>
          <a:stretch>
            <a:fillRect/>
          </a:stretch>
        </p:blipFill>
        <p:spPr>
          <a:xfrm>
            <a:off x="685419" y="5162550"/>
            <a:ext cx="171450" cy="1714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8039100"/>
          </a:xfrm>
          <a:prstGeom prst="rect">
            <a:avLst/>
          </a:prstGeom>
        </p:spPr>
      </p:pic>
      <p:pic>
        <p:nvPicPr>
          <p:cNvPr id="3" name="Image 1" descr="preencoded.png"/>
          <p:cNvPicPr>
            <a:picLocks noChangeAspect="1"/>
          </p:cNvPicPr>
          <p:nvPr/>
        </p:nvPicPr>
        <p:blipFill>
          <a:blip r:embed="rId4"/>
          <a:stretch>
            <a:fillRect/>
          </a:stretch>
        </p:blipFill>
        <p:spPr>
          <a:xfrm>
            <a:off x="457200" y="914400"/>
            <a:ext cx="1219200" cy="38100"/>
          </a:xfrm>
          <a:prstGeom prst="rect">
            <a:avLst/>
          </a:prstGeom>
        </p:spPr>
      </p:pic>
      <p:pic>
        <p:nvPicPr>
          <p:cNvPr id="4" name="Image 2" descr="preencoded.png"/>
          <p:cNvPicPr>
            <a:picLocks noChangeAspect="1"/>
          </p:cNvPicPr>
          <p:nvPr/>
        </p:nvPicPr>
        <p:blipFill>
          <a:blip r:embed="rId5"/>
          <a:stretch>
            <a:fillRect/>
          </a:stretch>
        </p:blipFill>
        <p:spPr>
          <a:xfrm>
            <a:off x="457200" y="1943100"/>
            <a:ext cx="3606701" cy="2019300"/>
          </a:xfrm>
          <a:prstGeom prst="rect">
            <a:avLst/>
          </a:prstGeom>
        </p:spPr>
      </p:pic>
      <p:pic>
        <p:nvPicPr>
          <p:cNvPr id="5" name="Image 3" descr="preencoded.png"/>
          <p:cNvPicPr>
            <a:picLocks noChangeAspect="1"/>
          </p:cNvPicPr>
          <p:nvPr/>
        </p:nvPicPr>
        <p:blipFill>
          <a:blip r:embed="rId6"/>
          <a:stretch>
            <a:fillRect/>
          </a:stretch>
        </p:blipFill>
        <p:spPr>
          <a:xfrm>
            <a:off x="647700" y="2133600"/>
            <a:ext cx="429964" cy="571500"/>
          </a:xfrm>
          <a:prstGeom prst="rect">
            <a:avLst/>
          </a:prstGeom>
        </p:spPr>
      </p:pic>
      <p:pic>
        <p:nvPicPr>
          <p:cNvPr id="6" name="Image 4" descr="preencoded.png"/>
          <p:cNvPicPr>
            <a:picLocks noChangeAspect="1"/>
          </p:cNvPicPr>
          <p:nvPr/>
        </p:nvPicPr>
        <p:blipFill>
          <a:blip r:embed="rId7"/>
          <a:stretch>
            <a:fillRect/>
          </a:stretch>
        </p:blipFill>
        <p:spPr>
          <a:xfrm>
            <a:off x="719733" y="2266950"/>
            <a:ext cx="285750" cy="304800"/>
          </a:xfrm>
          <a:prstGeom prst="rect">
            <a:avLst/>
          </a:prstGeom>
        </p:spPr>
      </p:pic>
      <p:pic>
        <p:nvPicPr>
          <p:cNvPr id="7" name="Image 5" descr="preencoded.png"/>
          <p:cNvPicPr>
            <a:picLocks noChangeAspect="1"/>
          </p:cNvPicPr>
          <p:nvPr/>
        </p:nvPicPr>
        <p:blipFill>
          <a:blip r:embed="rId8"/>
          <a:stretch>
            <a:fillRect/>
          </a:stretch>
        </p:blipFill>
        <p:spPr>
          <a:xfrm>
            <a:off x="4292501" y="1943100"/>
            <a:ext cx="3606850" cy="2019300"/>
          </a:xfrm>
          <a:prstGeom prst="rect">
            <a:avLst/>
          </a:prstGeom>
        </p:spPr>
      </p:pic>
      <p:pic>
        <p:nvPicPr>
          <p:cNvPr id="8" name="Image 6" descr="preencoded.png"/>
          <p:cNvPicPr>
            <a:picLocks noChangeAspect="1"/>
          </p:cNvPicPr>
          <p:nvPr/>
        </p:nvPicPr>
        <p:blipFill>
          <a:blip r:embed="rId9"/>
          <a:stretch>
            <a:fillRect/>
          </a:stretch>
        </p:blipFill>
        <p:spPr>
          <a:xfrm>
            <a:off x="4483001" y="2133600"/>
            <a:ext cx="435025" cy="571500"/>
          </a:xfrm>
          <a:prstGeom prst="rect">
            <a:avLst/>
          </a:prstGeom>
        </p:spPr>
      </p:pic>
      <p:pic>
        <p:nvPicPr>
          <p:cNvPr id="9" name="Image 7" descr="preencoded.png"/>
          <p:cNvPicPr>
            <a:picLocks noChangeAspect="1"/>
          </p:cNvPicPr>
          <p:nvPr/>
        </p:nvPicPr>
        <p:blipFill>
          <a:blip r:embed="rId10"/>
          <a:stretch>
            <a:fillRect/>
          </a:stretch>
        </p:blipFill>
        <p:spPr>
          <a:xfrm>
            <a:off x="4557564" y="2266950"/>
            <a:ext cx="285750" cy="304800"/>
          </a:xfrm>
          <a:prstGeom prst="rect">
            <a:avLst/>
          </a:prstGeom>
        </p:spPr>
      </p:pic>
      <p:pic>
        <p:nvPicPr>
          <p:cNvPr id="10" name="Image 8" descr="preencoded.png"/>
          <p:cNvPicPr>
            <a:picLocks noChangeAspect="1"/>
          </p:cNvPicPr>
          <p:nvPr/>
        </p:nvPicPr>
        <p:blipFill>
          <a:blip r:embed="rId11"/>
          <a:stretch>
            <a:fillRect/>
          </a:stretch>
        </p:blipFill>
        <p:spPr>
          <a:xfrm>
            <a:off x="8127950" y="1943100"/>
            <a:ext cx="3606701" cy="2019300"/>
          </a:xfrm>
          <a:prstGeom prst="rect">
            <a:avLst/>
          </a:prstGeom>
        </p:spPr>
      </p:pic>
      <p:pic>
        <p:nvPicPr>
          <p:cNvPr id="11" name="Image 9" descr="preencoded.png"/>
          <p:cNvPicPr>
            <a:picLocks noChangeAspect="1"/>
          </p:cNvPicPr>
          <p:nvPr/>
        </p:nvPicPr>
        <p:blipFill>
          <a:blip r:embed="rId12"/>
          <a:stretch>
            <a:fillRect/>
          </a:stretch>
        </p:blipFill>
        <p:spPr>
          <a:xfrm>
            <a:off x="8318450" y="2133600"/>
            <a:ext cx="444252" cy="571500"/>
          </a:xfrm>
          <a:prstGeom prst="rect">
            <a:avLst/>
          </a:prstGeom>
        </p:spPr>
      </p:pic>
      <p:pic>
        <p:nvPicPr>
          <p:cNvPr id="12" name="Image 10" descr="preencoded.png"/>
          <p:cNvPicPr>
            <a:picLocks noChangeAspect="1"/>
          </p:cNvPicPr>
          <p:nvPr/>
        </p:nvPicPr>
        <p:blipFill>
          <a:blip r:embed="rId13"/>
          <a:stretch>
            <a:fillRect/>
          </a:stretch>
        </p:blipFill>
        <p:spPr>
          <a:xfrm>
            <a:off x="8426202" y="2266950"/>
            <a:ext cx="228600" cy="304800"/>
          </a:xfrm>
          <a:prstGeom prst="rect">
            <a:avLst/>
          </a:prstGeom>
        </p:spPr>
      </p:pic>
      <p:pic>
        <p:nvPicPr>
          <p:cNvPr id="13" name="Image 11" descr="preencoded.png"/>
          <p:cNvPicPr>
            <a:picLocks noChangeAspect="1"/>
          </p:cNvPicPr>
          <p:nvPr/>
        </p:nvPicPr>
        <p:blipFill>
          <a:blip r:embed="rId14"/>
          <a:stretch>
            <a:fillRect/>
          </a:stretch>
        </p:blipFill>
        <p:spPr>
          <a:xfrm>
            <a:off x="457200" y="4191000"/>
            <a:ext cx="3606701" cy="2247900"/>
          </a:xfrm>
          <a:prstGeom prst="rect">
            <a:avLst/>
          </a:prstGeom>
        </p:spPr>
      </p:pic>
      <p:pic>
        <p:nvPicPr>
          <p:cNvPr id="14" name="Image 12" descr="preencoded.png"/>
          <p:cNvPicPr>
            <a:picLocks noChangeAspect="1"/>
          </p:cNvPicPr>
          <p:nvPr/>
        </p:nvPicPr>
        <p:blipFill>
          <a:blip r:embed="rId15"/>
          <a:stretch>
            <a:fillRect/>
          </a:stretch>
        </p:blipFill>
        <p:spPr>
          <a:xfrm>
            <a:off x="647700" y="4381500"/>
            <a:ext cx="399157" cy="571500"/>
          </a:xfrm>
          <a:prstGeom prst="rect">
            <a:avLst/>
          </a:prstGeom>
        </p:spPr>
      </p:pic>
      <p:pic>
        <p:nvPicPr>
          <p:cNvPr id="15" name="Image 13" descr="preencoded.png"/>
          <p:cNvPicPr>
            <a:picLocks noChangeAspect="1"/>
          </p:cNvPicPr>
          <p:nvPr/>
        </p:nvPicPr>
        <p:blipFill>
          <a:blip r:embed="rId16"/>
          <a:stretch>
            <a:fillRect/>
          </a:stretch>
        </p:blipFill>
        <p:spPr>
          <a:xfrm>
            <a:off x="732979" y="4514850"/>
            <a:ext cx="228600" cy="304800"/>
          </a:xfrm>
          <a:prstGeom prst="rect">
            <a:avLst/>
          </a:prstGeom>
        </p:spPr>
      </p:pic>
      <p:pic>
        <p:nvPicPr>
          <p:cNvPr id="16" name="Image 14" descr="preencoded.png"/>
          <p:cNvPicPr>
            <a:picLocks noChangeAspect="1"/>
          </p:cNvPicPr>
          <p:nvPr/>
        </p:nvPicPr>
        <p:blipFill>
          <a:blip r:embed="rId17"/>
          <a:stretch>
            <a:fillRect/>
          </a:stretch>
        </p:blipFill>
        <p:spPr>
          <a:xfrm>
            <a:off x="4292501" y="4191000"/>
            <a:ext cx="3606850" cy="2247900"/>
          </a:xfrm>
          <a:prstGeom prst="rect">
            <a:avLst/>
          </a:prstGeom>
        </p:spPr>
      </p:pic>
      <p:pic>
        <p:nvPicPr>
          <p:cNvPr id="17" name="Image 15" descr="preencoded.png"/>
          <p:cNvPicPr>
            <a:picLocks noChangeAspect="1"/>
          </p:cNvPicPr>
          <p:nvPr/>
        </p:nvPicPr>
        <p:blipFill>
          <a:blip r:embed="rId18"/>
          <a:stretch>
            <a:fillRect/>
          </a:stretch>
        </p:blipFill>
        <p:spPr>
          <a:xfrm>
            <a:off x="4483001" y="4381500"/>
            <a:ext cx="375345" cy="571500"/>
          </a:xfrm>
          <a:prstGeom prst="rect">
            <a:avLst/>
          </a:prstGeom>
        </p:spPr>
      </p:pic>
      <p:pic>
        <p:nvPicPr>
          <p:cNvPr id="18" name="Image 16" descr="preencoded.png"/>
          <p:cNvPicPr>
            <a:picLocks noChangeAspect="1"/>
          </p:cNvPicPr>
          <p:nvPr/>
        </p:nvPicPr>
        <p:blipFill>
          <a:blip r:embed="rId19"/>
          <a:stretch>
            <a:fillRect/>
          </a:stretch>
        </p:blipFill>
        <p:spPr>
          <a:xfrm>
            <a:off x="4527798" y="4514850"/>
            <a:ext cx="285750" cy="304800"/>
          </a:xfrm>
          <a:prstGeom prst="rect">
            <a:avLst/>
          </a:prstGeom>
        </p:spPr>
      </p:pic>
      <p:pic>
        <p:nvPicPr>
          <p:cNvPr id="19" name="Image 17" descr="preencoded.png"/>
          <p:cNvPicPr>
            <a:picLocks noChangeAspect="1"/>
          </p:cNvPicPr>
          <p:nvPr/>
        </p:nvPicPr>
        <p:blipFill>
          <a:blip r:embed="rId20"/>
          <a:stretch>
            <a:fillRect/>
          </a:stretch>
        </p:blipFill>
        <p:spPr>
          <a:xfrm>
            <a:off x="8127950" y="4191000"/>
            <a:ext cx="3606701" cy="2247900"/>
          </a:xfrm>
          <a:prstGeom prst="rect">
            <a:avLst/>
          </a:prstGeom>
        </p:spPr>
      </p:pic>
      <p:pic>
        <p:nvPicPr>
          <p:cNvPr id="20" name="Image 18" descr="preencoded.png"/>
          <p:cNvPicPr>
            <a:picLocks noChangeAspect="1"/>
          </p:cNvPicPr>
          <p:nvPr/>
        </p:nvPicPr>
        <p:blipFill>
          <a:blip r:embed="rId21"/>
          <a:stretch>
            <a:fillRect/>
          </a:stretch>
        </p:blipFill>
        <p:spPr>
          <a:xfrm>
            <a:off x="8318450" y="5124450"/>
            <a:ext cx="257175" cy="381000"/>
          </a:xfrm>
          <a:prstGeom prst="rect">
            <a:avLst/>
          </a:prstGeom>
        </p:spPr>
      </p:pic>
      <p:pic>
        <p:nvPicPr>
          <p:cNvPr id="21" name="Image 19" descr="preencoded.png"/>
          <p:cNvPicPr>
            <a:picLocks noChangeAspect="1"/>
          </p:cNvPicPr>
          <p:nvPr/>
        </p:nvPicPr>
        <p:blipFill>
          <a:blip r:embed="rId22"/>
          <a:stretch>
            <a:fillRect/>
          </a:stretch>
        </p:blipFill>
        <p:spPr>
          <a:xfrm>
            <a:off x="457200" y="6667500"/>
            <a:ext cx="11277600" cy="914400"/>
          </a:xfrm>
          <a:prstGeom prst="rect">
            <a:avLst/>
          </a:prstGeom>
        </p:spPr>
      </p:pic>
      <p:pic>
        <p:nvPicPr>
          <p:cNvPr id="22" name="Image 20" descr="preencoded.png"/>
          <p:cNvPicPr>
            <a:picLocks noChangeAspect="1"/>
          </p:cNvPicPr>
          <p:nvPr/>
        </p:nvPicPr>
        <p:blipFill>
          <a:blip r:embed="rId23"/>
          <a:stretch>
            <a:fillRect/>
          </a:stretch>
        </p:blipFill>
        <p:spPr>
          <a:xfrm>
            <a:off x="915144" y="6886575"/>
            <a:ext cx="152400" cy="171450"/>
          </a:xfrm>
          <a:prstGeom prst="rect">
            <a:avLst/>
          </a:prstGeom>
        </p:spPr>
      </p:pic>
      <p:pic>
        <p:nvPicPr>
          <p:cNvPr id="23" name="Image 21" descr="preencoded.png"/>
          <p:cNvPicPr>
            <a:picLocks noChangeAspect="1"/>
          </p:cNvPicPr>
          <p:nvPr/>
        </p:nvPicPr>
        <p:blipFill>
          <a:blip r:embed="rId24"/>
          <a:stretch>
            <a:fillRect/>
          </a:stretch>
        </p:blipFill>
        <p:spPr>
          <a:xfrm>
            <a:off x="9239696" y="7153275"/>
            <a:ext cx="161925" cy="171450"/>
          </a:xfrm>
          <a:prstGeom prst="rect">
            <a:avLst/>
          </a:prstGeom>
        </p:spPr>
      </p:pic>
      <p:sp>
        <p:nvSpPr>
          <p:cNvPr id="24" name="Text 0"/>
          <p:cNvSpPr/>
          <p:nvPr/>
        </p:nvSpPr>
        <p:spPr>
          <a:xfrm>
            <a:off x="457200" y="457200"/>
            <a:ext cx="1353312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E3A8A"/>
                </a:solidFill>
                <a:latin typeface="ui-sans-serif" pitchFamily="34" charset="0"/>
                <a:ea typeface="ui-sans-serif" pitchFamily="34" charset="-122"/>
                <a:cs typeface="ui-sans-serif" pitchFamily="34" charset="-120"/>
              </a:rPr>
              <a:t>Business Drivers for Integration</a:t>
            </a:r>
            <a:endParaRPr lang="en-US" sz="2700" dirty="0"/>
          </a:p>
        </p:txBody>
      </p:sp>
      <p:sp>
        <p:nvSpPr>
          <p:cNvPr id="25" name="Text 1"/>
          <p:cNvSpPr/>
          <p:nvPr/>
        </p:nvSpPr>
        <p:spPr>
          <a:xfrm>
            <a:off x="457200" y="1181100"/>
            <a:ext cx="112776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The digital landscape has evolved to make system integration a fundamental requirement for modern businesses. Several key business motivations drive the imperative for integration:</a:t>
            </a:r>
            <a:endParaRPr lang="en-US" sz="1350" dirty="0"/>
          </a:p>
        </p:txBody>
      </p:sp>
      <p:sp>
        <p:nvSpPr>
          <p:cNvPr id="26" name="Text 2"/>
          <p:cNvSpPr/>
          <p:nvPr/>
        </p:nvSpPr>
        <p:spPr>
          <a:xfrm>
            <a:off x="1230064" y="2152650"/>
            <a:ext cx="2643336" cy="5334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Improving Operational Efficiency</a:t>
            </a:r>
            <a:endParaRPr lang="en-US" sz="1500" dirty="0"/>
          </a:p>
        </p:txBody>
      </p:sp>
      <p:sp>
        <p:nvSpPr>
          <p:cNvPr id="27" name="Text 3"/>
          <p:cNvSpPr/>
          <p:nvPr/>
        </p:nvSpPr>
        <p:spPr>
          <a:xfrm>
            <a:off x="647700" y="2857500"/>
            <a:ext cx="3225701" cy="9144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Streamlining workflows and automating processes across systems reduces manual effort, minimizes errors, and accelerates business operations.</a:t>
            </a:r>
            <a:endParaRPr lang="en-US" sz="1200" dirty="0"/>
          </a:p>
        </p:txBody>
      </p:sp>
      <p:sp>
        <p:nvSpPr>
          <p:cNvPr id="28" name="Text 4"/>
          <p:cNvSpPr/>
          <p:nvPr/>
        </p:nvSpPr>
        <p:spPr>
          <a:xfrm>
            <a:off x="5070425" y="2152650"/>
            <a:ext cx="2638425" cy="5334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Enhancing Customer Experience</a:t>
            </a:r>
            <a:endParaRPr lang="en-US" sz="1500" dirty="0"/>
          </a:p>
        </p:txBody>
      </p:sp>
      <p:sp>
        <p:nvSpPr>
          <p:cNvPr id="29" name="Text 5"/>
          <p:cNvSpPr/>
          <p:nvPr/>
        </p:nvSpPr>
        <p:spPr>
          <a:xfrm>
            <a:off x="4483001" y="2857500"/>
            <a:ext cx="3225850" cy="9144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Integrating customer-facing systems provides a unified view of the customer, enabling personalized interactions and seamless service delivery.</a:t>
            </a:r>
            <a:endParaRPr lang="en-US" sz="1200" dirty="0"/>
          </a:p>
        </p:txBody>
      </p:sp>
      <p:sp>
        <p:nvSpPr>
          <p:cNvPr id="30" name="Text 6"/>
          <p:cNvSpPr/>
          <p:nvPr/>
        </p:nvSpPr>
        <p:spPr>
          <a:xfrm>
            <a:off x="8915102" y="2152650"/>
            <a:ext cx="2629049" cy="5334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Enabling Data-Driven Decisions</a:t>
            </a:r>
            <a:endParaRPr lang="en-US" sz="1500" dirty="0"/>
          </a:p>
        </p:txBody>
      </p:sp>
      <p:sp>
        <p:nvSpPr>
          <p:cNvPr id="31" name="Text 7"/>
          <p:cNvSpPr/>
          <p:nvPr/>
        </p:nvSpPr>
        <p:spPr>
          <a:xfrm>
            <a:off x="8318450" y="2857500"/>
            <a:ext cx="3225701" cy="9144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Consolidating data from various sources allows for comprehensive insights, supporting more informed and strategic decision-making.</a:t>
            </a:r>
            <a:endParaRPr lang="en-US" sz="1200" dirty="0"/>
          </a:p>
        </p:txBody>
      </p:sp>
      <p:sp>
        <p:nvSpPr>
          <p:cNvPr id="32" name="Text 8"/>
          <p:cNvSpPr/>
          <p:nvPr/>
        </p:nvSpPr>
        <p:spPr>
          <a:xfrm>
            <a:off x="1199257" y="4400550"/>
            <a:ext cx="2674144" cy="5334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Accelerating Digital Transformation</a:t>
            </a:r>
            <a:endParaRPr lang="en-US" sz="1500" dirty="0"/>
          </a:p>
        </p:txBody>
      </p:sp>
      <p:sp>
        <p:nvSpPr>
          <p:cNvPr id="33" name="Text 9"/>
          <p:cNvSpPr/>
          <p:nvPr/>
        </p:nvSpPr>
        <p:spPr>
          <a:xfrm>
            <a:off x="647700" y="5105400"/>
            <a:ext cx="3225701" cy="11430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Integration is a cornerstone of digital transformation initiatives, facilitating the adoption of new technologies and enabling agile responses to market changes.</a:t>
            </a:r>
            <a:endParaRPr lang="en-US" sz="1200" dirty="0"/>
          </a:p>
        </p:txBody>
      </p:sp>
      <p:sp>
        <p:nvSpPr>
          <p:cNvPr id="34" name="Text 10"/>
          <p:cNvSpPr/>
          <p:nvPr/>
        </p:nvSpPr>
        <p:spPr>
          <a:xfrm>
            <a:off x="5010745" y="4400550"/>
            <a:ext cx="2698105" cy="5334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Optimizing Supply Chain Management</a:t>
            </a:r>
            <a:endParaRPr lang="en-US" sz="1500" dirty="0"/>
          </a:p>
        </p:txBody>
      </p:sp>
      <p:sp>
        <p:nvSpPr>
          <p:cNvPr id="35" name="Text 11"/>
          <p:cNvSpPr/>
          <p:nvPr/>
        </p:nvSpPr>
        <p:spPr>
          <a:xfrm>
            <a:off x="4483001" y="5105400"/>
            <a:ext cx="3225850" cy="9144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Connecting systems across the supply chain improves visibility, coordination, and responsiveness across inventory, logistics, and procurement.</a:t>
            </a:r>
            <a:endParaRPr lang="en-US" sz="1200" dirty="0"/>
          </a:p>
        </p:txBody>
      </p:sp>
      <p:sp>
        <p:nvSpPr>
          <p:cNvPr id="36" name="Text 12"/>
          <p:cNvSpPr/>
          <p:nvPr/>
        </p:nvSpPr>
        <p:spPr>
          <a:xfrm>
            <a:off x="8728025" y="4457700"/>
            <a:ext cx="2816126"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ui-sans-serif" pitchFamily="34" charset="0"/>
                <a:ea typeface="ui-sans-serif" pitchFamily="34" charset="-122"/>
                <a:cs typeface="ui-sans-serif" pitchFamily="34" charset="-120"/>
              </a:rPr>
              <a:t>Key Insight</a:t>
            </a:r>
            <a:endParaRPr lang="en-US" sz="1500" dirty="0"/>
          </a:p>
        </p:txBody>
      </p:sp>
      <p:sp>
        <p:nvSpPr>
          <p:cNvPr id="37" name="Text 13"/>
          <p:cNvSpPr/>
          <p:nvPr/>
        </p:nvSpPr>
        <p:spPr>
          <a:xfrm>
            <a:off x="8728025" y="4800600"/>
            <a:ext cx="2816126" cy="1371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Effective integration transforms isolated systems into a cohesive digital ecosystem, enabling organizations to respond quickly to market changes and customer needs.</a:t>
            </a:r>
            <a:endParaRPr lang="en-US" sz="1200" dirty="0"/>
          </a:p>
        </p:txBody>
      </p:sp>
      <p:sp>
        <p:nvSpPr>
          <p:cNvPr id="38" name="Text 14"/>
          <p:cNvSpPr/>
          <p:nvPr/>
        </p:nvSpPr>
        <p:spPr>
          <a:xfrm>
            <a:off x="647700" y="6858000"/>
            <a:ext cx="10896600" cy="533400"/>
          </a:xfrm>
          <a:prstGeom prst="rect">
            <a:avLst/>
          </a:prstGeom>
          <a:noFill/>
          <a:ln/>
        </p:spPr>
        <p:txBody>
          <a:bodyPr vert="horz" wrap="square" lIns="0" tIns="0" rIns="0" bIns="0" rtlCol="0" anchor="t"/>
          <a:lstStyle/>
          <a:p>
            <a:pPr marL="0" indent="0" algn="ctr">
              <a:lnSpc>
                <a:spcPts val="2100"/>
              </a:lnSpc>
              <a:buNone/>
            </a:pPr>
            <a:r>
              <a:rPr lang="en-US" sz="1350" dirty="0">
                <a:solidFill>
                  <a:srgbClr val="374151"/>
                </a:solidFill>
                <a:latin typeface="ui-sans-serif" pitchFamily="34" charset="0"/>
                <a:ea typeface="ui-sans-serif" pitchFamily="34" charset="-122"/>
                <a:cs typeface="ui-sans-serif" pitchFamily="34" charset="-120"/>
              </a:rPr>
              <a:t> Integration is not merely a technical task but a strategic imperative for organizations seeking to optimize operations, enhance customer experiences, and enable data-driven decision-making. </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96100"/>
          </a:xfrm>
          <a:prstGeom prst="rect">
            <a:avLst/>
          </a:prstGeom>
        </p:spPr>
      </p:pic>
      <p:pic>
        <p:nvPicPr>
          <p:cNvPr id="3" name="Image 1" descr="preencoded.png"/>
          <p:cNvPicPr>
            <a:picLocks noChangeAspect="1"/>
          </p:cNvPicPr>
          <p:nvPr/>
        </p:nvPicPr>
        <p:blipFill>
          <a:blip r:embed="rId4"/>
          <a:stretch>
            <a:fillRect/>
          </a:stretch>
        </p:blipFill>
        <p:spPr>
          <a:xfrm>
            <a:off x="457200" y="914400"/>
            <a:ext cx="1219200" cy="38100"/>
          </a:xfrm>
          <a:prstGeom prst="rect">
            <a:avLst/>
          </a:prstGeom>
        </p:spPr>
      </p:pic>
      <p:pic>
        <p:nvPicPr>
          <p:cNvPr id="4" name="Image 2" descr="preencoded.png"/>
          <p:cNvPicPr>
            <a:picLocks noChangeAspect="1"/>
          </p:cNvPicPr>
          <p:nvPr/>
        </p:nvPicPr>
        <p:blipFill>
          <a:blip r:embed="rId5"/>
          <a:stretch>
            <a:fillRect/>
          </a:stretch>
        </p:blipFill>
        <p:spPr>
          <a:xfrm>
            <a:off x="457200" y="1257300"/>
            <a:ext cx="5410200" cy="5181600"/>
          </a:xfrm>
          <a:prstGeom prst="rect">
            <a:avLst/>
          </a:prstGeom>
        </p:spPr>
      </p:pic>
      <p:pic>
        <p:nvPicPr>
          <p:cNvPr id="5" name="Image 3" descr="preencoded.png"/>
          <p:cNvPicPr>
            <a:picLocks noChangeAspect="1"/>
          </p:cNvPicPr>
          <p:nvPr/>
        </p:nvPicPr>
        <p:blipFill>
          <a:blip r:embed="rId6"/>
          <a:stretch>
            <a:fillRect/>
          </a:stretch>
        </p:blipFill>
        <p:spPr>
          <a:xfrm>
            <a:off x="685800" y="1514475"/>
            <a:ext cx="200025" cy="228600"/>
          </a:xfrm>
          <a:prstGeom prst="rect">
            <a:avLst/>
          </a:prstGeom>
        </p:spPr>
      </p:pic>
      <p:pic>
        <p:nvPicPr>
          <p:cNvPr id="6" name="Image 4" descr="preencoded.png"/>
          <p:cNvPicPr>
            <a:picLocks noChangeAspect="1"/>
          </p:cNvPicPr>
          <p:nvPr/>
        </p:nvPicPr>
        <p:blipFill>
          <a:blip r:embed="rId7"/>
          <a:stretch>
            <a:fillRect/>
          </a:stretch>
        </p:blipFill>
        <p:spPr>
          <a:xfrm>
            <a:off x="685800" y="2247900"/>
            <a:ext cx="4953000" cy="2781300"/>
          </a:xfrm>
          <a:prstGeom prst="rect">
            <a:avLst/>
          </a:prstGeom>
        </p:spPr>
      </p:pic>
      <p:pic>
        <p:nvPicPr>
          <p:cNvPr id="7" name="Image 5" descr="preencoded.png"/>
          <p:cNvPicPr>
            <a:picLocks noChangeAspect="1"/>
          </p:cNvPicPr>
          <p:nvPr/>
        </p:nvPicPr>
        <p:blipFill>
          <a:blip r:embed="rId8"/>
          <a:stretch>
            <a:fillRect/>
          </a:stretch>
        </p:blipFill>
        <p:spPr>
          <a:xfrm>
            <a:off x="685800" y="5219700"/>
            <a:ext cx="4953000" cy="990600"/>
          </a:xfrm>
          <a:prstGeom prst="rect">
            <a:avLst/>
          </a:prstGeom>
        </p:spPr>
      </p:pic>
      <p:pic>
        <p:nvPicPr>
          <p:cNvPr id="8" name="Image 6" descr="preencoded.png"/>
          <p:cNvPicPr>
            <a:picLocks noChangeAspect="1"/>
          </p:cNvPicPr>
          <p:nvPr/>
        </p:nvPicPr>
        <p:blipFill>
          <a:blip r:embed="rId9"/>
          <a:stretch>
            <a:fillRect/>
          </a:stretch>
        </p:blipFill>
        <p:spPr>
          <a:xfrm>
            <a:off x="838200" y="5400675"/>
            <a:ext cx="152400" cy="152400"/>
          </a:xfrm>
          <a:prstGeom prst="rect">
            <a:avLst/>
          </a:prstGeom>
        </p:spPr>
      </p:pic>
      <p:pic>
        <p:nvPicPr>
          <p:cNvPr id="9" name="Image 7" descr="preencoded.png"/>
          <p:cNvPicPr>
            <a:picLocks noChangeAspect="1"/>
          </p:cNvPicPr>
          <p:nvPr/>
        </p:nvPicPr>
        <p:blipFill>
          <a:blip r:embed="rId10"/>
          <a:stretch>
            <a:fillRect/>
          </a:stretch>
        </p:blipFill>
        <p:spPr>
          <a:xfrm>
            <a:off x="6324600" y="1257300"/>
            <a:ext cx="5410200" cy="1295400"/>
          </a:xfrm>
          <a:prstGeom prst="rect">
            <a:avLst/>
          </a:prstGeom>
        </p:spPr>
      </p:pic>
      <p:pic>
        <p:nvPicPr>
          <p:cNvPr id="10" name="Image 8" descr="preencoded.png"/>
          <p:cNvPicPr>
            <a:picLocks noChangeAspect="1"/>
          </p:cNvPicPr>
          <p:nvPr/>
        </p:nvPicPr>
        <p:blipFill>
          <a:blip r:embed="rId11"/>
          <a:stretch>
            <a:fillRect/>
          </a:stretch>
        </p:blipFill>
        <p:spPr>
          <a:xfrm>
            <a:off x="6477000" y="1409700"/>
            <a:ext cx="400050" cy="495300"/>
          </a:xfrm>
          <a:prstGeom prst="rect">
            <a:avLst/>
          </a:prstGeom>
        </p:spPr>
      </p:pic>
      <p:pic>
        <p:nvPicPr>
          <p:cNvPr id="11" name="Image 9" descr="preencoded.png"/>
          <p:cNvPicPr>
            <a:picLocks noChangeAspect="1"/>
          </p:cNvPicPr>
          <p:nvPr/>
        </p:nvPicPr>
        <p:blipFill>
          <a:blip r:embed="rId12"/>
          <a:stretch>
            <a:fillRect/>
          </a:stretch>
        </p:blipFill>
        <p:spPr>
          <a:xfrm>
            <a:off x="6591300" y="1524000"/>
            <a:ext cx="171450" cy="266700"/>
          </a:xfrm>
          <a:prstGeom prst="rect">
            <a:avLst/>
          </a:prstGeom>
        </p:spPr>
      </p:pic>
      <p:pic>
        <p:nvPicPr>
          <p:cNvPr id="12" name="Image 10" descr="preencoded.png"/>
          <p:cNvPicPr>
            <a:picLocks noChangeAspect="1"/>
          </p:cNvPicPr>
          <p:nvPr/>
        </p:nvPicPr>
        <p:blipFill>
          <a:blip r:embed="rId10"/>
          <a:stretch>
            <a:fillRect/>
          </a:stretch>
        </p:blipFill>
        <p:spPr>
          <a:xfrm>
            <a:off x="6324600" y="2705100"/>
            <a:ext cx="5410200" cy="1295400"/>
          </a:xfrm>
          <a:prstGeom prst="rect">
            <a:avLst/>
          </a:prstGeom>
        </p:spPr>
      </p:pic>
      <p:pic>
        <p:nvPicPr>
          <p:cNvPr id="13" name="Image 11" descr="preencoded.png"/>
          <p:cNvPicPr>
            <a:picLocks noChangeAspect="1"/>
          </p:cNvPicPr>
          <p:nvPr/>
        </p:nvPicPr>
        <p:blipFill>
          <a:blip r:embed="rId13"/>
          <a:stretch>
            <a:fillRect/>
          </a:stretch>
        </p:blipFill>
        <p:spPr>
          <a:xfrm>
            <a:off x="6477000" y="2857500"/>
            <a:ext cx="419100" cy="495300"/>
          </a:xfrm>
          <a:prstGeom prst="rect">
            <a:avLst/>
          </a:prstGeom>
        </p:spPr>
      </p:pic>
      <p:pic>
        <p:nvPicPr>
          <p:cNvPr id="14" name="Image 12" descr="preencoded.png"/>
          <p:cNvPicPr>
            <a:picLocks noChangeAspect="1"/>
          </p:cNvPicPr>
          <p:nvPr/>
        </p:nvPicPr>
        <p:blipFill>
          <a:blip r:embed="rId14"/>
          <a:stretch>
            <a:fillRect/>
          </a:stretch>
        </p:blipFill>
        <p:spPr>
          <a:xfrm>
            <a:off x="6591300" y="2971800"/>
            <a:ext cx="190500" cy="266700"/>
          </a:xfrm>
          <a:prstGeom prst="rect">
            <a:avLst/>
          </a:prstGeom>
        </p:spPr>
      </p:pic>
      <p:pic>
        <p:nvPicPr>
          <p:cNvPr id="15" name="Image 13" descr="preencoded.png"/>
          <p:cNvPicPr>
            <a:picLocks noChangeAspect="1"/>
          </p:cNvPicPr>
          <p:nvPr/>
        </p:nvPicPr>
        <p:blipFill>
          <a:blip r:embed="rId15"/>
          <a:stretch>
            <a:fillRect/>
          </a:stretch>
        </p:blipFill>
        <p:spPr>
          <a:xfrm>
            <a:off x="6324600" y="4152900"/>
            <a:ext cx="5410200" cy="1066800"/>
          </a:xfrm>
          <a:prstGeom prst="rect">
            <a:avLst/>
          </a:prstGeom>
        </p:spPr>
      </p:pic>
      <p:pic>
        <p:nvPicPr>
          <p:cNvPr id="16" name="Image 14" descr="preencoded.png"/>
          <p:cNvPicPr>
            <a:picLocks noChangeAspect="1"/>
          </p:cNvPicPr>
          <p:nvPr/>
        </p:nvPicPr>
        <p:blipFill>
          <a:blip r:embed="rId16"/>
          <a:stretch>
            <a:fillRect/>
          </a:stretch>
        </p:blipFill>
        <p:spPr>
          <a:xfrm>
            <a:off x="6477000" y="4305300"/>
            <a:ext cx="466725" cy="495300"/>
          </a:xfrm>
          <a:prstGeom prst="rect">
            <a:avLst/>
          </a:prstGeom>
        </p:spPr>
      </p:pic>
      <p:pic>
        <p:nvPicPr>
          <p:cNvPr id="17" name="Image 15" descr="preencoded.png"/>
          <p:cNvPicPr>
            <a:picLocks noChangeAspect="1"/>
          </p:cNvPicPr>
          <p:nvPr/>
        </p:nvPicPr>
        <p:blipFill>
          <a:blip r:embed="rId17"/>
          <a:stretch>
            <a:fillRect/>
          </a:stretch>
        </p:blipFill>
        <p:spPr>
          <a:xfrm>
            <a:off x="6591300" y="4419600"/>
            <a:ext cx="238125" cy="266700"/>
          </a:xfrm>
          <a:prstGeom prst="rect">
            <a:avLst/>
          </a:prstGeom>
        </p:spPr>
      </p:pic>
      <p:pic>
        <p:nvPicPr>
          <p:cNvPr id="18" name="Image 16" descr="preencoded.png"/>
          <p:cNvPicPr>
            <a:picLocks noChangeAspect="1"/>
          </p:cNvPicPr>
          <p:nvPr/>
        </p:nvPicPr>
        <p:blipFill>
          <a:blip r:embed="rId15"/>
          <a:stretch>
            <a:fillRect/>
          </a:stretch>
        </p:blipFill>
        <p:spPr>
          <a:xfrm>
            <a:off x="6324600" y="5372100"/>
            <a:ext cx="5410200" cy="1066800"/>
          </a:xfrm>
          <a:prstGeom prst="rect">
            <a:avLst/>
          </a:prstGeom>
        </p:spPr>
      </p:pic>
      <p:pic>
        <p:nvPicPr>
          <p:cNvPr id="19" name="Image 17" descr="preencoded.png"/>
          <p:cNvPicPr>
            <a:picLocks noChangeAspect="1"/>
          </p:cNvPicPr>
          <p:nvPr/>
        </p:nvPicPr>
        <p:blipFill>
          <a:blip r:embed="rId18"/>
          <a:stretch>
            <a:fillRect/>
          </a:stretch>
        </p:blipFill>
        <p:spPr>
          <a:xfrm>
            <a:off x="6477000" y="5524500"/>
            <a:ext cx="419100" cy="495300"/>
          </a:xfrm>
          <a:prstGeom prst="rect">
            <a:avLst/>
          </a:prstGeom>
        </p:spPr>
      </p:pic>
      <p:pic>
        <p:nvPicPr>
          <p:cNvPr id="20" name="Image 18" descr="preencoded.png"/>
          <p:cNvPicPr>
            <a:picLocks noChangeAspect="1"/>
          </p:cNvPicPr>
          <p:nvPr/>
        </p:nvPicPr>
        <p:blipFill>
          <a:blip r:embed="rId19"/>
          <a:stretch>
            <a:fillRect/>
          </a:stretch>
        </p:blipFill>
        <p:spPr>
          <a:xfrm>
            <a:off x="6591300" y="5638800"/>
            <a:ext cx="190500" cy="266700"/>
          </a:xfrm>
          <a:prstGeom prst="rect">
            <a:avLst/>
          </a:prstGeom>
        </p:spPr>
      </p:pic>
      <p:sp>
        <p:nvSpPr>
          <p:cNvPr id="21" name="Text 0"/>
          <p:cNvSpPr/>
          <p:nvPr/>
        </p:nvSpPr>
        <p:spPr>
          <a:xfrm>
            <a:off x="457200" y="457200"/>
            <a:ext cx="1353312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E3A8A"/>
                </a:solidFill>
                <a:latin typeface="ui-sans-serif" pitchFamily="34" charset="0"/>
                <a:ea typeface="ui-sans-serif" pitchFamily="34" charset="-122"/>
                <a:cs typeface="ui-sans-serif" pitchFamily="34" charset="-120"/>
              </a:rPr>
              <a:t>Traditional Integration Challenges</a:t>
            </a:r>
            <a:endParaRPr lang="en-US" sz="2700" dirty="0"/>
          </a:p>
        </p:txBody>
      </p:sp>
      <p:sp>
        <p:nvSpPr>
          <p:cNvPr id="22" name="Text 1"/>
          <p:cNvSpPr/>
          <p:nvPr/>
        </p:nvSpPr>
        <p:spPr>
          <a:xfrm>
            <a:off x="962025" y="1485900"/>
            <a:ext cx="4953000" cy="6096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Point-to-Point "Spaghetti Architecture"</a:t>
            </a:r>
            <a:endParaRPr lang="en-US" sz="1800" dirty="0"/>
          </a:p>
        </p:txBody>
      </p:sp>
      <p:sp>
        <p:nvSpPr>
          <p:cNvPr id="23" name="Text 2"/>
          <p:cNvSpPr/>
          <p:nvPr/>
        </p:nvSpPr>
        <p:spPr>
          <a:xfrm>
            <a:off x="1066800" y="5372100"/>
            <a:ext cx="4648200" cy="6858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 </a:t>
            </a:r>
            <a:r>
              <a:rPr lang="en-US" sz="1200" b="1" dirty="0">
                <a:solidFill>
                  <a:srgbClr val="374151"/>
                </a:solidFill>
                <a:latin typeface="ui-sans-serif" pitchFamily="34" charset="0"/>
                <a:ea typeface="ui-sans-serif" pitchFamily="34" charset="-122"/>
                <a:cs typeface="ui-sans-serif" pitchFamily="34" charset="-120"/>
              </a:rPr>
              <a:t>Key Issue:</a:t>
            </a:r>
            <a:r>
              <a:rPr lang="en-US" sz="1200" dirty="0">
                <a:solidFill>
                  <a:srgbClr val="374151"/>
                </a:solidFill>
                <a:latin typeface="ui-sans-serif" pitchFamily="34" charset="0"/>
                <a:ea typeface="ui-sans-serif" pitchFamily="34" charset="-122"/>
                <a:cs typeface="ui-sans-serif" pitchFamily="34" charset="-120"/>
              </a:rPr>
              <a:t> Each new connection requires custom development, increasing complexity, development time, and potential for errors.</a:t>
            </a:r>
            <a:endParaRPr lang="en-US" sz="1200" dirty="0"/>
          </a:p>
        </p:txBody>
      </p:sp>
      <p:sp>
        <p:nvSpPr>
          <p:cNvPr id="24" name="Text 3"/>
          <p:cNvSpPr/>
          <p:nvPr/>
        </p:nvSpPr>
        <p:spPr>
          <a:xfrm>
            <a:off x="7029450" y="1409700"/>
            <a:ext cx="45529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Data Silos</a:t>
            </a:r>
            <a:endParaRPr lang="en-US" sz="1500" dirty="0"/>
          </a:p>
        </p:txBody>
      </p:sp>
      <p:sp>
        <p:nvSpPr>
          <p:cNvPr id="25" name="Text 4"/>
          <p:cNvSpPr/>
          <p:nvPr/>
        </p:nvSpPr>
        <p:spPr>
          <a:xfrm>
            <a:off x="7029450" y="1714500"/>
            <a:ext cx="455295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Information trapped in isolated databases prevents a holistic view of business operations and customer interactions.</a:t>
            </a:r>
            <a:endParaRPr lang="en-US" sz="1200" dirty="0"/>
          </a:p>
        </p:txBody>
      </p:sp>
      <p:sp>
        <p:nvSpPr>
          <p:cNvPr id="26" name="Text 5"/>
          <p:cNvSpPr/>
          <p:nvPr/>
        </p:nvSpPr>
        <p:spPr>
          <a:xfrm>
            <a:off x="7048500" y="2857500"/>
            <a:ext cx="45339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Legacy Systems</a:t>
            </a:r>
            <a:endParaRPr lang="en-US" sz="1500" dirty="0"/>
          </a:p>
        </p:txBody>
      </p:sp>
      <p:sp>
        <p:nvSpPr>
          <p:cNvPr id="27" name="Text 6"/>
          <p:cNvSpPr/>
          <p:nvPr/>
        </p:nvSpPr>
        <p:spPr>
          <a:xfrm>
            <a:off x="7048500" y="3162300"/>
            <a:ext cx="45339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Older, often proprietary systems critical to core business functions are difficult to integrate with modern technologies.</a:t>
            </a:r>
            <a:endParaRPr lang="en-US" sz="1200" dirty="0"/>
          </a:p>
        </p:txBody>
      </p:sp>
      <p:sp>
        <p:nvSpPr>
          <p:cNvPr id="28" name="Text 7"/>
          <p:cNvSpPr/>
          <p:nvPr/>
        </p:nvSpPr>
        <p:spPr>
          <a:xfrm>
            <a:off x="7096125" y="4305300"/>
            <a:ext cx="538353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Diverse Application Portfolios</a:t>
            </a:r>
            <a:endParaRPr lang="en-US" sz="1500" dirty="0"/>
          </a:p>
        </p:txBody>
      </p:sp>
      <p:sp>
        <p:nvSpPr>
          <p:cNvPr id="29" name="Text 8"/>
          <p:cNvSpPr/>
          <p:nvPr/>
        </p:nvSpPr>
        <p:spPr>
          <a:xfrm>
            <a:off x="7096125" y="4610100"/>
            <a:ext cx="448627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Organizations use applications from different vendors with varying data formats, protocols, and APIs.</a:t>
            </a:r>
            <a:endParaRPr lang="en-US" sz="1200" dirty="0"/>
          </a:p>
        </p:txBody>
      </p:sp>
      <p:sp>
        <p:nvSpPr>
          <p:cNvPr id="30" name="Text 9"/>
          <p:cNvSpPr/>
          <p:nvPr/>
        </p:nvSpPr>
        <p:spPr>
          <a:xfrm>
            <a:off x="7048500" y="5524500"/>
            <a:ext cx="544068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Security and Compliance</a:t>
            </a:r>
            <a:endParaRPr lang="en-US" sz="1500" dirty="0"/>
          </a:p>
        </p:txBody>
      </p:sp>
      <p:sp>
        <p:nvSpPr>
          <p:cNvPr id="31" name="Text 10"/>
          <p:cNvSpPr/>
          <p:nvPr/>
        </p:nvSpPr>
        <p:spPr>
          <a:xfrm>
            <a:off x="7048500" y="5829300"/>
            <a:ext cx="45339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Integrating systems requires robust security measures and adherence to various regulatory compliance standards.</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457200" y="914400"/>
            <a:ext cx="1219200" cy="38100"/>
          </a:xfrm>
          <a:prstGeom prst="rect">
            <a:avLst/>
          </a:prstGeom>
        </p:spPr>
      </p:pic>
      <p:pic>
        <p:nvPicPr>
          <p:cNvPr id="4" name="Image 2" descr="preencoded.png"/>
          <p:cNvPicPr>
            <a:picLocks noChangeAspect="1"/>
          </p:cNvPicPr>
          <p:nvPr/>
        </p:nvPicPr>
        <p:blipFill>
          <a:blip r:embed="rId5"/>
          <a:stretch>
            <a:fillRect/>
          </a:stretch>
        </p:blipFill>
        <p:spPr>
          <a:xfrm>
            <a:off x="457200" y="1181100"/>
            <a:ext cx="5410200" cy="5219700"/>
          </a:xfrm>
          <a:prstGeom prst="rect">
            <a:avLst/>
          </a:prstGeom>
        </p:spPr>
      </p:pic>
      <p:pic>
        <p:nvPicPr>
          <p:cNvPr id="5" name="Image 3" descr="preencoded.png"/>
          <p:cNvPicPr>
            <a:picLocks noChangeAspect="1"/>
          </p:cNvPicPr>
          <p:nvPr/>
        </p:nvPicPr>
        <p:blipFill>
          <a:blip r:embed="rId6"/>
          <a:stretch>
            <a:fillRect/>
          </a:stretch>
        </p:blipFill>
        <p:spPr>
          <a:xfrm>
            <a:off x="609600" y="1362075"/>
            <a:ext cx="228600" cy="228600"/>
          </a:xfrm>
          <a:prstGeom prst="rect">
            <a:avLst/>
          </a:prstGeom>
        </p:spPr>
      </p:pic>
      <p:pic>
        <p:nvPicPr>
          <p:cNvPr id="6" name="Image 4" descr="preencoded.png"/>
          <p:cNvPicPr>
            <a:picLocks noChangeAspect="1"/>
          </p:cNvPicPr>
          <p:nvPr/>
        </p:nvPicPr>
        <p:blipFill>
          <a:blip r:embed="rId7"/>
          <a:stretch>
            <a:fillRect/>
          </a:stretch>
        </p:blipFill>
        <p:spPr>
          <a:xfrm>
            <a:off x="609600" y="1752600"/>
            <a:ext cx="5105400" cy="4095750"/>
          </a:xfrm>
          <a:prstGeom prst="rect">
            <a:avLst/>
          </a:prstGeom>
        </p:spPr>
      </p:pic>
      <p:pic>
        <p:nvPicPr>
          <p:cNvPr id="7" name="Image 5" descr="preencoded.png"/>
          <p:cNvPicPr>
            <a:picLocks noChangeAspect="1"/>
          </p:cNvPicPr>
          <p:nvPr/>
        </p:nvPicPr>
        <p:blipFill>
          <a:blip r:embed="rId8"/>
          <a:stretch>
            <a:fillRect/>
          </a:stretch>
        </p:blipFill>
        <p:spPr>
          <a:xfrm>
            <a:off x="6324600" y="1181100"/>
            <a:ext cx="2628900" cy="2552700"/>
          </a:xfrm>
          <a:prstGeom prst="rect">
            <a:avLst/>
          </a:prstGeom>
        </p:spPr>
      </p:pic>
      <p:pic>
        <p:nvPicPr>
          <p:cNvPr id="8" name="Image 6" descr="preencoded.png"/>
          <p:cNvPicPr>
            <a:picLocks noChangeAspect="1"/>
          </p:cNvPicPr>
          <p:nvPr/>
        </p:nvPicPr>
        <p:blipFill>
          <a:blip r:embed="rId9"/>
          <a:stretch>
            <a:fillRect/>
          </a:stretch>
        </p:blipFill>
        <p:spPr>
          <a:xfrm>
            <a:off x="6477000" y="1333500"/>
            <a:ext cx="381000" cy="381000"/>
          </a:xfrm>
          <a:prstGeom prst="rect">
            <a:avLst/>
          </a:prstGeom>
        </p:spPr>
      </p:pic>
      <p:pic>
        <p:nvPicPr>
          <p:cNvPr id="9" name="Image 7" descr="preencoded.png"/>
          <p:cNvPicPr>
            <a:picLocks noChangeAspect="1"/>
          </p:cNvPicPr>
          <p:nvPr/>
        </p:nvPicPr>
        <p:blipFill>
          <a:blip r:embed="rId10"/>
          <a:stretch>
            <a:fillRect/>
          </a:stretch>
        </p:blipFill>
        <p:spPr>
          <a:xfrm>
            <a:off x="6591300" y="1447800"/>
            <a:ext cx="152400" cy="152400"/>
          </a:xfrm>
          <a:prstGeom prst="rect">
            <a:avLst/>
          </a:prstGeom>
        </p:spPr>
      </p:pic>
      <p:pic>
        <p:nvPicPr>
          <p:cNvPr id="10" name="Image 8" descr="preencoded.png"/>
          <p:cNvPicPr>
            <a:picLocks noChangeAspect="1"/>
          </p:cNvPicPr>
          <p:nvPr/>
        </p:nvPicPr>
        <p:blipFill>
          <a:blip r:embed="rId11"/>
          <a:stretch>
            <a:fillRect/>
          </a:stretch>
        </p:blipFill>
        <p:spPr>
          <a:xfrm>
            <a:off x="6477000" y="1828800"/>
            <a:ext cx="114300" cy="152400"/>
          </a:xfrm>
          <a:prstGeom prst="rect">
            <a:avLst/>
          </a:prstGeom>
        </p:spPr>
      </p:pic>
      <p:pic>
        <p:nvPicPr>
          <p:cNvPr id="11" name="Image 9" descr="preencoded.png"/>
          <p:cNvPicPr>
            <a:picLocks noChangeAspect="1"/>
          </p:cNvPicPr>
          <p:nvPr/>
        </p:nvPicPr>
        <p:blipFill>
          <a:blip r:embed="rId11"/>
          <a:stretch>
            <a:fillRect/>
          </a:stretch>
        </p:blipFill>
        <p:spPr>
          <a:xfrm>
            <a:off x="6477000" y="2247900"/>
            <a:ext cx="114300" cy="152400"/>
          </a:xfrm>
          <a:prstGeom prst="rect">
            <a:avLst/>
          </a:prstGeom>
        </p:spPr>
      </p:pic>
      <p:pic>
        <p:nvPicPr>
          <p:cNvPr id="12" name="Image 10" descr="preencoded.png"/>
          <p:cNvPicPr>
            <a:picLocks noChangeAspect="1"/>
          </p:cNvPicPr>
          <p:nvPr/>
        </p:nvPicPr>
        <p:blipFill>
          <a:blip r:embed="rId11"/>
          <a:stretch>
            <a:fillRect/>
          </a:stretch>
        </p:blipFill>
        <p:spPr>
          <a:xfrm>
            <a:off x="6477000" y="2476500"/>
            <a:ext cx="114300" cy="152400"/>
          </a:xfrm>
          <a:prstGeom prst="rect">
            <a:avLst/>
          </a:prstGeom>
        </p:spPr>
      </p:pic>
      <p:pic>
        <p:nvPicPr>
          <p:cNvPr id="13" name="Image 11" descr="preencoded.png"/>
          <p:cNvPicPr>
            <a:picLocks noChangeAspect="1"/>
          </p:cNvPicPr>
          <p:nvPr/>
        </p:nvPicPr>
        <p:blipFill>
          <a:blip r:embed="rId8"/>
          <a:stretch>
            <a:fillRect/>
          </a:stretch>
        </p:blipFill>
        <p:spPr>
          <a:xfrm>
            <a:off x="9105900" y="1181100"/>
            <a:ext cx="2628900" cy="2552700"/>
          </a:xfrm>
          <a:prstGeom prst="rect">
            <a:avLst/>
          </a:prstGeom>
        </p:spPr>
      </p:pic>
      <p:pic>
        <p:nvPicPr>
          <p:cNvPr id="14" name="Image 12" descr="preencoded.png"/>
          <p:cNvPicPr>
            <a:picLocks noChangeAspect="1"/>
          </p:cNvPicPr>
          <p:nvPr/>
        </p:nvPicPr>
        <p:blipFill>
          <a:blip r:embed="rId12"/>
          <a:stretch>
            <a:fillRect/>
          </a:stretch>
        </p:blipFill>
        <p:spPr>
          <a:xfrm>
            <a:off x="9258300" y="1333500"/>
            <a:ext cx="381000" cy="381000"/>
          </a:xfrm>
          <a:prstGeom prst="rect">
            <a:avLst/>
          </a:prstGeom>
        </p:spPr>
      </p:pic>
      <p:pic>
        <p:nvPicPr>
          <p:cNvPr id="15" name="Image 13" descr="preencoded.png"/>
          <p:cNvPicPr>
            <a:picLocks noChangeAspect="1"/>
          </p:cNvPicPr>
          <p:nvPr/>
        </p:nvPicPr>
        <p:blipFill>
          <a:blip r:embed="rId13"/>
          <a:stretch>
            <a:fillRect/>
          </a:stretch>
        </p:blipFill>
        <p:spPr>
          <a:xfrm>
            <a:off x="9353550" y="1447800"/>
            <a:ext cx="190500" cy="152400"/>
          </a:xfrm>
          <a:prstGeom prst="rect">
            <a:avLst/>
          </a:prstGeom>
        </p:spPr>
      </p:pic>
      <p:pic>
        <p:nvPicPr>
          <p:cNvPr id="16" name="Image 14" descr="preencoded.png"/>
          <p:cNvPicPr>
            <a:picLocks noChangeAspect="1"/>
          </p:cNvPicPr>
          <p:nvPr/>
        </p:nvPicPr>
        <p:blipFill>
          <a:blip r:embed="rId14"/>
          <a:stretch>
            <a:fillRect/>
          </a:stretch>
        </p:blipFill>
        <p:spPr>
          <a:xfrm>
            <a:off x="9258300" y="1828800"/>
            <a:ext cx="114300" cy="152400"/>
          </a:xfrm>
          <a:prstGeom prst="rect">
            <a:avLst/>
          </a:prstGeom>
        </p:spPr>
      </p:pic>
      <p:pic>
        <p:nvPicPr>
          <p:cNvPr id="17" name="Image 15" descr="preencoded.png"/>
          <p:cNvPicPr>
            <a:picLocks noChangeAspect="1"/>
          </p:cNvPicPr>
          <p:nvPr/>
        </p:nvPicPr>
        <p:blipFill>
          <a:blip r:embed="rId14"/>
          <a:stretch>
            <a:fillRect/>
          </a:stretch>
        </p:blipFill>
        <p:spPr>
          <a:xfrm>
            <a:off x="9258300" y="2247900"/>
            <a:ext cx="114300" cy="152400"/>
          </a:xfrm>
          <a:prstGeom prst="rect">
            <a:avLst/>
          </a:prstGeom>
        </p:spPr>
      </p:pic>
      <p:pic>
        <p:nvPicPr>
          <p:cNvPr id="18" name="Image 16" descr="preencoded.png"/>
          <p:cNvPicPr>
            <a:picLocks noChangeAspect="1"/>
          </p:cNvPicPr>
          <p:nvPr/>
        </p:nvPicPr>
        <p:blipFill>
          <a:blip r:embed="rId14"/>
          <a:stretch>
            <a:fillRect/>
          </a:stretch>
        </p:blipFill>
        <p:spPr>
          <a:xfrm>
            <a:off x="9258300" y="2667000"/>
            <a:ext cx="114300" cy="152400"/>
          </a:xfrm>
          <a:prstGeom prst="rect">
            <a:avLst/>
          </a:prstGeom>
        </p:spPr>
      </p:pic>
      <p:pic>
        <p:nvPicPr>
          <p:cNvPr id="19" name="Image 17" descr="preencoded.png"/>
          <p:cNvPicPr>
            <a:picLocks noChangeAspect="1"/>
          </p:cNvPicPr>
          <p:nvPr/>
        </p:nvPicPr>
        <p:blipFill>
          <a:blip r:embed="rId15"/>
          <a:stretch>
            <a:fillRect/>
          </a:stretch>
        </p:blipFill>
        <p:spPr>
          <a:xfrm>
            <a:off x="6324600" y="3886200"/>
            <a:ext cx="2628900" cy="2514600"/>
          </a:xfrm>
          <a:prstGeom prst="rect">
            <a:avLst/>
          </a:prstGeom>
        </p:spPr>
      </p:pic>
      <p:pic>
        <p:nvPicPr>
          <p:cNvPr id="20" name="Image 18" descr="preencoded.png"/>
          <p:cNvPicPr>
            <a:picLocks noChangeAspect="1"/>
          </p:cNvPicPr>
          <p:nvPr/>
        </p:nvPicPr>
        <p:blipFill>
          <a:blip r:embed="rId16"/>
          <a:stretch>
            <a:fillRect/>
          </a:stretch>
        </p:blipFill>
        <p:spPr>
          <a:xfrm>
            <a:off x="6477000" y="4114800"/>
            <a:ext cx="298698" cy="381000"/>
          </a:xfrm>
          <a:prstGeom prst="rect">
            <a:avLst/>
          </a:prstGeom>
        </p:spPr>
      </p:pic>
      <p:pic>
        <p:nvPicPr>
          <p:cNvPr id="21" name="Image 19" descr="preencoded.png"/>
          <p:cNvPicPr>
            <a:picLocks noChangeAspect="1"/>
          </p:cNvPicPr>
          <p:nvPr/>
        </p:nvPicPr>
        <p:blipFill>
          <a:blip r:embed="rId17"/>
          <a:stretch>
            <a:fillRect/>
          </a:stretch>
        </p:blipFill>
        <p:spPr>
          <a:xfrm>
            <a:off x="6550075" y="4229100"/>
            <a:ext cx="152400" cy="152400"/>
          </a:xfrm>
          <a:prstGeom prst="rect">
            <a:avLst/>
          </a:prstGeom>
        </p:spPr>
      </p:pic>
      <p:pic>
        <p:nvPicPr>
          <p:cNvPr id="22" name="Image 20" descr="preencoded.png"/>
          <p:cNvPicPr>
            <a:picLocks noChangeAspect="1"/>
          </p:cNvPicPr>
          <p:nvPr/>
        </p:nvPicPr>
        <p:blipFill>
          <a:blip r:embed="rId18"/>
          <a:stretch>
            <a:fillRect/>
          </a:stretch>
        </p:blipFill>
        <p:spPr>
          <a:xfrm>
            <a:off x="6477000" y="4686300"/>
            <a:ext cx="114300" cy="152400"/>
          </a:xfrm>
          <a:prstGeom prst="rect">
            <a:avLst/>
          </a:prstGeom>
        </p:spPr>
      </p:pic>
      <p:pic>
        <p:nvPicPr>
          <p:cNvPr id="23" name="Image 21" descr="preencoded.png"/>
          <p:cNvPicPr>
            <a:picLocks noChangeAspect="1"/>
          </p:cNvPicPr>
          <p:nvPr/>
        </p:nvPicPr>
        <p:blipFill>
          <a:blip r:embed="rId18"/>
          <a:stretch>
            <a:fillRect/>
          </a:stretch>
        </p:blipFill>
        <p:spPr>
          <a:xfrm>
            <a:off x="6477000" y="4914900"/>
            <a:ext cx="114300" cy="152400"/>
          </a:xfrm>
          <a:prstGeom prst="rect">
            <a:avLst/>
          </a:prstGeom>
        </p:spPr>
      </p:pic>
      <p:pic>
        <p:nvPicPr>
          <p:cNvPr id="24" name="Image 22" descr="preencoded.png"/>
          <p:cNvPicPr>
            <a:picLocks noChangeAspect="1"/>
          </p:cNvPicPr>
          <p:nvPr/>
        </p:nvPicPr>
        <p:blipFill>
          <a:blip r:embed="rId18"/>
          <a:stretch>
            <a:fillRect/>
          </a:stretch>
        </p:blipFill>
        <p:spPr>
          <a:xfrm>
            <a:off x="6477000" y="5334000"/>
            <a:ext cx="114300" cy="152400"/>
          </a:xfrm>
          <a:prstGeom prst="rect">
            <a:avLst/>
          </a:prstGeom>
        </p:spPr>
      </p:pic>
      <p:pic>
        <p:nvPicPr>
          <p:cNvPr id="25" name="Image 23" descr="preencoded.png"/>
          <p:cNvPicPr>
            <a:picLocks noChangeAspect="1"/>
          </p:cNvPicPr>
          <p:nvPr/>
        </p:nvPicPr>
        <p:blipFill>
          <a:blip r:embed="rId15"/>
          <a:stretch>
            <a:fillRect/>
          </a:stretch>
        </p:blipFill>
        <p:spPr>
          <a:xfrm>
            <a:off x="9105900" y="3886200"/>
            <a:ext cx="2628900" cy="2514600"/>
          </a:xfrm>
          <a:prstGeom prst="rect">
            <a:avLst/>
          </a:prstGeom>
        </p:spPr>
      </p:pic>
      <p:pic>
        <p:nvPicPr>
          <p:cNvPr id="26" name="Image 24" descr="preencoded.png"/>
          <p:cNvPicPr>
            <a:picLocks noChangeAspect="1"/>
          </p:cNvPicPr>
          <p:nvPr/>
        </p:nvPicPr>
        <p:blipFill>
          <a:blip r:embed="rId19"/>
          <a:stretch>
            <a:fillRect/>
          </a:stretch>
        </p:blipFill>
        <p:spPr>
          <a:xfrm>
            <a:off x="9258300" y="4114800"/>
            <a:ext cx="321766" cy="381000"/>
          </a:xfrm>
          <a:prstGeom prst="rect">
            <a:avLst/>
          </a:prstGeom>
        </p:spPr>
      </p:pic>
      <p:pic>
        <p:nvPicPr>
          <p:cNvPr id="27" name="Image 25" descr="preencoded.png"/>
          <p:cNvPicPr>
            <a:picLocks noChangeAspect="1"/>
          </p:cNvPicPr>
          <p:nvPr/>
        </p:nvPicPr>
        <p:blipFill>
          <a:blip r:embed="rId20"/>
          <a:stretch>
            <a:fillRect/>
          </a:stretch>
        </p:blipFill>
        <p:spPr>
          <a:xfrm>
            <a:off x="9323933" y="4229100"/>
            <a:ext cx="190500" cy="152400"/>
          </a:xfrm>
          <a:prstGeom prst="rect">
            <a:avLst/>
          </a:prstGeom>
        </p:spPr>
      </p:pic>
      <p:pic>
        <p:nvPicPr>
          <p:cNvPr id="28" name="Image 26" descr="preencoded.png"/>
          <p:cNvPicPr>
            <a:picLocks noChangeAspect="1"/>
          </p:cNvPicPr>
          <p:nvPr/>
        </p:nvPicPr>
        <p:blipFill>
          <a:blip r:embed="rId21"/>
          <a:stretch>
            <a:fillRect/>
          </a:stretch>
        </p:blipFill>
        <p:spPr>
          <a:xfrm>
            <a:off x="9258300" y="4686300"/>
            <a:ext cx="114300" cy="152400"/>
          </a:xfrm>
          <a:prstGeom prst="rect">
            <a:avLst/>
          </a:prstGeom>
        </p:spPr>
      </p:pic>
      <p:pic>
        <p:nvPicPr>
          <p:cNvPr id="29" name="Image 27" descr="preencoded.png"/>
          <p:cNvPicPr>
            <a:picLocks noChangeAspect="1"/>
          </p:cNvPicPr>
          <p:nvPr/>
        </p:nvPicPr>
        <p:blipFill>
          <a:blip r:embed="rId21"/>
          <a:stretch>
            <a:fillRect/>
          </a:stretch>
        </p:blipFill>
        <p:spPr>
          <a:xfrm>
            <a:off x="9258300" y="4914900"/>
            <a:ext cx="114300" cy="152400"/>
          </a:xfrm>
          <a:prstGeom prst="rect">
            <a:avLst/>
          </a:prstGeom>
        </p:spPr>
      </p:pic>
      <p:pic>
        <p:nvPicPr>
          <p:cNvPr id="30" name="Image 28" descr="preencoded.png"/>
          <p:cNvPicPr>
            <a:picLocks noChangeAspect="1"/>
          </p:cNvPicPr>
          <p:nvPr/>
        </p:nvPicPr>
        <p:blipFill>
          <a:blip r:embed="rId21"/>
          <a:stretch>
            <a:fillRect/>
          </a:stretch>
        </p:blipFill>
        <p:spPr>
          <a:xfrm>
            <a:off x="9258300" y="5334000"/>
            <a:ext cx="114300" cy="152400"/>
          </a:xfrm>
          <a:prstGeom prst="rect">
            <a:avLst/>
          </a:prstGeom>
        </p:spPr>
      </p:pic>
      <p:sp>
        <p:nvSpPr>
          <p:cNvPr id="31" name="Text 0"/>
          <p:cNvSpPr/>
          <p:nvPr/>
        </p:nvSpPr>
        <p:spPr>
          <a:xfrm>
            <a:off x="457200" y="457200"/>
            <a:ext cx="1353312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E3A8A"/>
                </a:solidFill>
                <a:latin typeface="ui-sans-serif" pitchFamily="34" charset="0"/>
                <a:ea typeface="ui-sans-serif" pitchFamily="34" charset="-122"/>
                <a:cs typeface="ui-sans-serif" pitchFamily="34" charset="-120"/>
              </a:rPr>
              <a:t>Evolution of Integration Approaches</a:t>
            </a:r>
            <a:endParaRPr lang="en-US" sz="2700" dirty="0"/>
          </a:p>
        </p:txBody>
      </p:sp>
      <p:sp>
        <p:nvSpPr>
          <p:cNvPr id="32" name="Text 1"/>
          <p:cNvSpPr/>
          <p:nvPr/>
        </p:nvSpPr>
        <p:spPr>
          <a:xfrm>
            <a:off x="914400" y="1333500"/>
            <a:ext cx="612648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Integration Patterns Evolution</a:t>
            </a:r>
            <a:endParaRPr lang="en-US" sz="1800" dirty="0"/>
          </a:p>
        </p:txBody>
      </p:sp>
      <p:sp>
        <p:nvSpPr>
          <p:cNvPr id="33" name="Text 2"/>
          <p:cNvSpPr/>
          <p:nvPr/>
        </p:nvSpPr>
        <p:spPr>
          <a:xfrm>
            <a:off x="6972300" y="1390650"/>
            <a:ext cx="1806119"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Point-to-Point</a:t>
            </a:r>
            <a:endParaRPr lang="en-US" sz="1500" dirty="0"/>
          </a:p>
        </p:txBody>
      </p:sp>
      <p:sp>
        <p:nvSpPr>
          <p:cNvPr id="34" name="Text 3"/>
          <p:cNvSpPr/>
          <p:nvPr/>
        </p:nvSpPr>
        <p:spPr>
          <a:xfrm>
            <a:off x="6667500" y="1790700"/>
            <a:ext cx="2133600" cy="381000"/>
          </a:xfrm>
          <a:prstGeom prst="rect">
            <a:avLst/>
          </a:prstGeom>
          <a:noFill/>
          <a:ln/>
        </p:spPr>
        <p:txBody>
          <a:bodyPr vert="horz" wrap="square" lIns="0" tIns="0" rIns="0" bIns="0" rtlCol="0" anchor="t"/>
          <a:lstStyle/>
          <a:p>
            <a:pPr marL="0" indent="0" algn="l">
              <a:lnSpc>
                <a:spcPts val="1500"/>
              </a:lnSpc>
              <a:buNone/>
            </a:pPr>
            <a:r>
              <a:rPr lang="en-US" sz="1050" dirty="0">
                <a:solidFill>
                  <a:srgbClr val="4B5563"/>
                </a:solidFill>
                <a:latin typeface="ui-sans-serif" pitchFamily="34" charset="0"/>
                <a:ea typeface="ui-sans-serif" pitchFamily="34" charset="-122"/>
                <a:cs typeface="ui-sans-serif" pitchFamily="34" charset="-120"/>
              </a:rPr>
              <a:t>Direct connections between applications</a:t>
            </a:r>
            <a:endParaRPr lang="en-US" sz="1050" dirty="0"/>
          </a:p>
        </p:txBody>
      </p:sp>
      <p:sp>
        <p:nvSpPr>
          <p:cNvPr id="35" name="Text 4"/>
          <p:cNvSpPr/>
          <p:nvPr/>
        </p:nvSpPr>
        <p:spPr>
          <a:xfrm>
            <a:off x="6667500" y="2209800"/>
            <a:ext cx="2533888" cy="190500"/>
          </a:xfrm>
          <a:prstGeom prst="rect">
            <a:avLst/>
          </a:prstGeom>
          <a:noFill/>
          <a:ln/>
        </p:spPr>
        <p:txBody>
          <a:bodyPr vert="horz" wrap="square" lIns="0" tIns="0" rIns="0" bIns="0" rtlCol="0" anchor="t"/>
          <a:lstStyle/>
          <a:p>
            <a:pPr marL="0" indent="0" algn="l">
              <a:lnSpc>
                <a:spcPts val="1500"/>
              </a:lnSpc>
              <a:buNone/>
            </a:pPr>
            <a:r>
              <a:rPr lang="en-US" sz="1050" dirty="0">
                <a:solidFill>
                  <a:srgbClr val="4B5563"/>
                </a:solidFill>
                <a:latin typeface="ui-sans-serif" pitchFamily="34" charset="0"/>
                <a:ea typeface="ui-sans-serif" pitchFamily="34" charset="-122"/>
                <a:cs typeface="ui-sans-serif" pitchFamily="34" charset="-120"/>
              </a:rPr>
              <a:t>Complexity grows with systems</a:t>
            </a:r>
            <a:endParaRPr lang="en-US" sz="1050" dirty="0"/>
          </a:p>
        </p:txBody>
      </p:sp>
      <p:sp>
        <p:nvSpPr>
          <p:cNvPr id="36" name="Text 5"/>
          <p:cNvSpPr/>
          <p:nvPr/>
        </p:nvSpPr>
        <p:spPr>
          <a:xfrm>
            <a:off x="6667500" y="2438400"/>
            <a:ext cx="2133600" cy="381000"/>
          </a:xfrm>
          <a:prstGeom prst="rect">
            <a:avLst/>
          </a:prstGeom>
          <a:noFill/>
          <a:ln/>
        </p:spPr>
        <p:txBody>
          <a:bodyPr vert="horz" wrap="square" lIns="0" tIns="0" rIns="0" bIns="0" rtlCol="0" anchor="t"/>
          <a:lstStyle/>
          <a:p>
            <a:pPr marL="0" indent="0" algn="l">
              <a:lnSpc>
                <a:spcPts val="1500"/>
              </a:lnSpc>
              <a:buNone/>
            </a:pPr>
            <a:r>
              <a:rPr lang="en-US" sz="1050" dirty="0">
                <a:solidFill>
                  <a:srgbClr val="4B5563"/>
                </a:solidFill>
                <a:latin typeface="ui-sans-serif" pitchFamily="34" charset="0"/>
                <a:ea typeface="ui-sans-serif" pitchFamily="34" charset="-122"/>
                <a:cs typeface="ui-sans-serif" pitchFamily="34" charset="-120"/>
              </a:rPr>
              <a:t>Custom development per connection</a:t>
            </a:r>
            <a:endParaRPr lang="en-US" sz="1050" dirty="0"/>
          </a:p>
        </p:txBody>
      </p:sp>
      <p:sp>
        <p:nvSpPr>
          <p:cNvPr id="37" name="Text 6"/>
          <p:cNvSpPr/>
          <p:nvPr/>
        </p:nvSpPr>
        <p:spPr>
          <a:xfrm>
            <a:off x="9753600" y="1390650"/>
            <a:ext cx="1974354"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Hub-and-Spoke</a:t>
            </a:r>
            <a:endParaRPr lang="en-US" sz="1500" dirty="0"/>
          </a:p>
        </p:txBody>
      </p:sp>
      <p:sp>
        <p:nvSpPr>
          <p:cNvPr id="38" name="Text 7"/>
          <p:cNvSpPr/>
          <p:nvPr/>
        </p:nvSpPr>
        <p:spPr>
          <a:xfrm>
            <a:off x="9448800" y="1790700"/>
            <a:ext cx="2133600" cy="381000"/>
          </a:xfrm>
          <a:prstGeom prst="rect">
            <a:avLst/>
          </a:prstGeom>
          <a:noFill/>
          <a:ln/>
        </p:spPr>
        <p:txBody>
          <a:bodyPr vert="horz" wrap="square" lIns="0" tIns="0" rIns="0" bIns="0" rtlCol="0" anchor="t"/>
          <a:lstStyle/>
          <a:p>
            <a:pPr marL="0" indent="0" algn="l">
              <a:lnSpc>
                <a:spcPts val="1500"/>
              </a:lnSpc>
              <a:buNone/>
            </a:pPr>
            <a:r>
              <a:rPr lang="en-US" sz="1050" dirty="0">
                <a:solidFill>
                  <a:srgbClr val="4B5563"/>
                </a:solidFill>
                <a:latin typeface="ui-sans-serif" pitchFamily="34" charset="0"/>
                <a:ea typeface="ui-sans-serif" pitchFamily="34" charset="-122"/>
                <a:cs typeface="ui-sans-serif" pitchFamily="34" charset="-120"/>
              </a:rPr>
              <a:t>Central hub connects to all spokes</a:t>
            </a:r>
            <a:endParaRPr lang="en-US" sz="1050" dirty="0"/>
          </a:p>
        </p:txBody>
      </p:sp>
      <p:sp>
        <p:nvSpPr>
          <p:cNvPr id="39" name="Text 8"/>
          <p:cNvSpPr/>
          <p:nvPr/>
        </p:nvSpPr>
        <p:spPr>
          <a:xfrm>
            <a:off x="9448800" y="2209800"/>
            <a:ext cx="2133600" cy="381000"/>
          </a:xfrm>
          <a:prstGeom prst="rect">
            <a:avLst/>
          </a:prstGeom>
          <a:noFill/>
          <a:ln/>
        </p:spPr>
        <p:txBody>
          <a:bodyPr vert="horz" wrap="square" lIns="0" tIns="0" rIns="0" bIns="0" rtlCol="0" anchor="t"/>
          <a:lstStyle/>
          <a:p>
            <a:pPr marL="0" indent="0" algn="l">
              <a:lnSpc>
                <a:spcPts val="1500"/>
              </a:lnSpc>
              <a:buNone/>
            </a:pPr>
            <a:r>
              <a:rPr lang="en-US" sz="1050" dirty="0">
                <a:solidFill>
                  <a:srgbClr val="4B5563"/>
                </a:solidFill>
                <a:latin typeface="ui-sans-serif" pitchFamily="34" charset="0"/>
                <a:ea typeface="ui-sans-serif" pitchFamily="34" charset="-122"/>
                <a:cs typeface="ui-sans-serif" pitchFamily="34" charset="-120"/>
              </a:rPr>
              <a:t>Simpler management than point-to-point</a:t>
            </a:r>
            <a:endParaRPr lang="en-US" sz="1050" dirty="0"/>
          </a:p>
        </p:txBody>
      </p:sp>
      <p:sp>
        <p:nvSpPr>
          <p:cNvPr id="40" name="Text 9"/>
          <p:cNvSpPr/>
          <p:nvPr/>
        </p:nvSpPr>
        <p:spPr>
          <a:xfrm>
            <a:off x="9448800" y="2628900"/>
            <a:ext cx="2133600" cy="381000"/>
          </a:xfrm>
          <a:prstGeom prst="rect">
            <a:avLst/>
          </a:prstGeom>
          <a:noFill/>
          <a:ln/>
        </p:spPr>
        <p:txBody>
          <a:bodyPr vert="horz" wrap="square" lIns="0" tIns="0" rIns="0" bIns="0" rtlCol="0" anchor="t"/>
          <a:lstStyle/>
          <a:p>
            <a:pPr marL="0" indent="0" algn="l">
              <a:lnSpc>
                <a:spcPts val="1500"/>
              </a:lnSpc>
              <a:buNone/>
            </a:pPr>
            <a:r>
              <a:rPr lang="en-US" sz="1050" dirty="0">
                <a:solidFill>
                  <a:srgbClr val="4B5563"/>
                </a:solidFill>
                <a:latin typeface="ui-sans-serif" pitchFamily="34" charset="0"/>
                <a:ea typeface="ui-sans-serif" pitchFamily="34" charset="-122"/>
                <a:cs typeface="ui-sans-serif" pitchFamily="34" charset="-120"/>
              </a:rPr>
              <a:t>Centralized control and visibility</a:t>
            </a:r>
            <a:endParaRPr lang="en-US" sz="1050" dirty="0"/>
          </a:p>
        </p:txBody>
      </p:sp>
      <p:sp>
        <p:nvSpPr>
          <p:cNvPr id="41" name="Text 10"/>
          <p:cNvSpPr/>
          <p:nvPr/>
        </p:nvSpPr>
        <p:spPr>
          <a:xfrm>
            <a:off x="6889998" y="4038600"/>
            <a:ext cx="1911102" cy="5334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Enterprise Service Bus</a:t>
            </a:r>
            <a:endParaRPr lang="en-US" sz="1500" dirty="0"/>
          </a:p>
        </p:txBody>
      </p:sp>
      <p:sp>
        <p:nvSpPr>
          <p:cNvPr id="42" name="Text 11"/>
          <p:cNvSpPr/>
          <p:nvPr/>
        </p:nvSpPr>
        <p:spPr>
          <a:xfrm>
            <a:off x="6667500" y="4648200"/>
            <a:ext cx="2525673" cy="190500"/>
          </a:xfrm>
          <a:prstGeom prst="rect">
            <a:avLst/>
          </a:prstGeom>
          <a:noFill/>
          <a:ln/>
        </p:spPr>
        <p:txBody>
          <a:bodyPr vert="horz" wrap="square" lIns="0" tIns="0" rIns="0" bIns="0" rtlCol="0" anchor="t"/>
          <a:lstStyle/>
          <a:p>
            <a:pPr marL="0" indent="0" algn="l">
              <a:lnSpc>
                <a:spcPts val="1500"/>
              </a:lnSpc>
              <a:buNone/>
            </a:pPr>
            <a:r>
              <a:rPr lang="en-US" sz="1050" dirty="0">
                <a:solidFill>
                  <a:srgbClr val="4B5563"/>
                </a:solidFill>
                <a:latin typeface="ui-sans-serif" pitchFamily="34" charset="0"/>
                <a:ea typeface="ui-sans-serif" pitchFamily="34" charset="-122"/>
                <a:cs typeface="ui-sans-serif" pitchFamily="34" charset="-120"/>
              </a:rPr>
              <a:t>Sophisticated middleware layer</a:t>
            </a:r>
            <a:endParaRPr lang="en-US" sz="1050" dirty="0"/>
          </a:p>
        </p:txBody>
      </p:sp>
      <p:sp>
        <p:nvSpPr>
          <p:cNvPr id="43" name="Text 12"/>
          <p:cNvSpPr/>
          <p:nvPr/>
        </p:nvSpPr>
        <p:spPr>
          <a:xfrm>
            <a:off x="6667500" y="4876800"/>
            <a:ext cx="2133600" cy="381000"/>
          </a:xfrm>
          <a:prstGeom prst="rect">
            <a:avLst/>
          </a:prstGeom>
          <a:noFill/>
          <a:ln/>
        </p:spPr>
        <p:txBody>
          <a:bodyPr vert="horz" wrap="square" lIns="0" tIns="0" rIns="0" bIns="0" rtlCol="0" anchor="t"/>
          <a:lstStyle/>
          <a:p>
            <a:pPr marL="0" indent="0" algn="l">
              <a:lnSpc>
                <a:spcPts val="1500"/>
              </a:lnSpc>
              <a:buNone/>
            </a:pPr>
            <a:r>
              <a:rPr lang="en-US" sz="1050" dirty="0">
                <a:solidFill>
                  <a:srgbClr val="4B5563"/>
                </a:solidFill>
                <a:latin typeface="ui-sans-serif" pitchFamily="34" charset="0"/>
                <a:ea typeface="ui-sans-serif" pitchFamily="34" charset="-122"/>
                <a:cs typeface="ui-sans-serif" pitchFamily="34" charset="-120"/>
              </a:rPr>
              <a:t>Message transformation, routing</a:t>
            </a:r>
            <a:endParaRPr lang="en-US" sz="1050" dirty="0"/>
          </a:p>
        </p:txBody>
      </p:sp>
      <p:sp>
        <p:nvSpPr>
          <p:cNvPr id="44" name="Text 13"/>
          <p:cNvSpPr/>
          <p:nvPr/>
        </p:nvSpPr>
        <p:spPr>
          <a:xfrm>
            <a:off x="6667500" y="5295900"/>
            <a:ext cx="2133600" cy="381000"/>
          </a:xfrm>
          <a:prstGeom prst="rect">
            <a:avLst/>
          </a:prstGeom>
          <a:noFill/>
          <a:ln/>
        </p:spPr>
        <p:txBody>
          <a:bodyPr vert="horz" wrap="square" lIns="0" tIns="0" rIns="0" bIns="0" rtlCol="0" anchor="t"/>
          <a:lstStyle/>
          <a:p>
            <a:pPr marL="0" indent="0" algn="l">
              <a:lnSpc>
                <a:spcPts val="1500"/>
              </a:lnSpc>
              <a:buNone/>
            </a:pPr>
            <a:r>
              <a:rPr lang="en-US" sz="1050" dirty="0">
                <a:solidFill>
                  <a:srgbClr val="4B5563"/>
                </a:solidFill>
                <a:latin typeface="ui-sans-serif" pitchFamily="34" charset="0"/>
                <a:ea typeface="ui-sans-serif" pitchFamily="34" charset="-122"/>
                <a:cs typeface="ui-sans-serif" pitchFamily="34" charset="-120"/>
              </a:rPr>
              <a:t>Decouples applications completely</a:t>
            </a:r>
            <a:endParaRPr lang="en-US" sz="1050" dirty="0"/>
          </a:p>
        </p:txBody>
      </p:sp>
      <p:sp>
        <p:nvSpPr>
          <p:cNvPr id="45" name="Text 14"/>
          <p:cNvSpPr/>
          <p:nvPr/>
        </p:nvSpPr>
        <p:spPr>
          <a:xfrm>
            <a:off x="9694366" y="4038600"/>
            <a:ext cx="1888034" cy="5334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API-Led Connectivity</a:t>
            </a:r>
            <a:endParaRPr lang="en-US" sz="1500" dirty="0"/>
          </a:p>
        </p:txBody>
      </p:sp>
      <p:sp>
        <p:nvSpPr>
          <p:cNvPr id="46" name="Text 15"/>
          <p:cNvSpPr/>
          <p:nvPr/>
        </p:nvSpPr>
        <p:spPr>
          <a:xfrm>
            <a:off x="9448800" y="4648200"/>
            <a:ext cx="2021324" cy="190500"/>
          </a:xfrm>
          <a:prstGeom prst="rect">
            <a:avLst/>
          </a:prstGeom>
          <a:noFill/>
          <a:ln/>
        </p:spPr>
        <p:txBody>
          <a:bodyPr vert="horz" wrap="square" lIns="0" tIns="0" rIns="0" bIns="0" rtlCol="0" anchor="t"/>
          <a:lstStyle/>
          <a:p>
            <a:pPr marL="0" indent="0" algn="l">
              <a:lnSpc>
                <a:spcPts val="1500"/>
              </a:lnSpc>
              <a:buNone/>
            </a:pPr>
            <a:r>
              <a:rPr lang="en-US" sz="1050" dirty="0">
                <a:solidFill>
                  <a:srgbClr val="4B5563"/>
                </a:solidFill>
                <a:latin typeface="ui-sans-serif" pitchFamily="34" charset="0"/>
                <a:ea typeface="ui-sans-serif" pitchFamily="34" charset="-122"/>
                <a:cs typeface="ui-sans-serif" pitchFamily="34" charset="-120"/>
              </a:rPr>
              <a:t>Three-layer API approach</a:t>
            </a:r>
            <a:endParaRPr lang="en-US" sz="1050" dirty="0"/>
          </a:p>
        </p:txBody>
      </p:sp>
      <p:sp>
        <p:nvSpPr>
          <p:cNvPr id="47" name="Text 16"/>
          <p:cNvSpPr/>
          <p:nvPr/>
        </p:nvSpPr>
        <p:spPr>
          <a:xfrm>
            <a:off x="9448800" y="4876800"/>
            <a:ext cx="2133600" cy="381000"/>
          </a:xfrm>
          <a:prstGeom prst="rect">
            <a:avLst/>
          </a:prstGeom>
          <a:noFill/>
          <a:ln/>
        </p:spPr>
        <p:txBody>
          <a:bodyPr vert="horz" wrap="square" lIns="0" tIns="0" rIns="0" bIns="0" rtlCol="0" anchor="t"/>
          <a:lstStyle/>
          <a:p>
            <a:pPr marL="0" indent="0" algn="l">
              <a:lnSpc>
                <a:spcPts val="1500"/>
              </a:lnSpc>
              <a:buNone/>
            </a:pPr>
            <a:r>
              <a:rPr lang="en-US" sz="1050" dirty="0">
                <a:solidFill>
                  <a:srgbClr val="4B5563"/>
                </a:solidFill>
                <a:latin typeface="ui-sans-serif" pitchFamily="34" charset="0"/>
                <a:ea typeface="ui-sans-serif" pitchFamily="34" charset="-122"/>
                <a:cs typeface="ui-sans-serif" pitchFamily="34" charset="-120"/>
              </a:rPr>
              <a:t>System, Process, Experience APIs</a:t>
            </a:r>
            <a:endParaRPr lang="en-US" sz="1050" dirty="0"/>
          </a:p>
        </p:txBody>
      </p:sp>
      <p:sp>
        <p:nvSpPr>
          <p:cNvPr id="48" name="Text 17"/>
          <p:cNvSpPr/>
          <p:nvPr/>
        </p:nvSpPr>
        <p:spPr>
          <a:xfrm>
            <a:off x="9448800" y="5295900"/>
            <a:ext cx="2376011" cy="190500"/>
          </a:xfrm>
          <a:prstGeom prst="rect">
            <a:avLst/>
          </a:prstGeom>
          <a:noFill/>
          <a:ln/>
        </p:spPr>
        <p:txBody>
          <a:bodyPr vert="horz" wrap="square" lIns="0" tIns="0" rIns="0" bIns="0" rtlCol="0" anchor="t"/>
          <a:lstStyle/>
          <a:p>
            <a:pPr marL="0" indent="0" algn="l">
              <a:lnSpc>
                <a:spcPts val="1500"/>
              </a:lnSpc>
              <a:buNone/>
            </a:pPr>
            <a:r>
              <a:rPr lang="en-US" sz="1050" dirty="0">
                <a:solidFill>
                  <a:srgbClr val="4B5563"/>
                </a:solidFill>
                <a:latin typeface="ui-sans-serif" pitchFamily="34" charset="0"/>
                <a:ea typeface="ui-sans-serif" pitchFamily="34" charset="-122"/>
                <a:cs typeface="ui-sans-serif" pitchFamily="34" charset="-120"/>
              </a:rPr>
              <a:t>Reusability, agility, scalability</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848600"/>
          </a:xfrm>
          <a:prstGeom prst="rect">
            <a:avLst/>
          </a:prstGeom>
        </p:spPr>
      </p:pic>
      <p:pic>
        <p:nvPicPr>
          <p:cNvPr id="3" name="Image 1" descr="preencoded.png"/>
          <p:cNvPicPr>
            <a:picLocks noChangeAspect="1"/>
          </p:cNvPicPr>
          <p:nvPr/>
        </p:nvPicPr>
        <p:blipFill>
          <a:blip r:embed="rId4"/>
          <a:stretch>
            <a:fillRect/>
          </a:stretch>
        </p:blipFill>
        <p:spPr>
          <a:xfrm>
            <a:off x="457200" y="914400"/>
            <a:ext cx="1219200" cy="38100"/>
          </a:xfrm>
          <a:prstGeom prst="rect">
            <a:avLst/>
          </a:prstGeom>
        </p:spPr>
      </p:pic>
      <p:pic>
        <p:nvPicPr>
          <p:cNvPr id="4" name="Image 2" descr="preencoded.png"/>
          <p:cNvPicPr>
            <a:picLocks noChangeAspect="1"/>
          </p:cNvPicPr>
          <p:nvPr/>
        </p:nvPicPr>
        <p:blipFill>
          <a:blip r:embed="rId5"/>
          <a:stretch>
            <a:fillRect/>
          </a:stretch>
        </p:blipFill>
        <p:spPr>
          <a:xfrm>
            <a:off x="457200" y="1181100"/>
            <a:ext cx="5410200" cy="3543300"/>
          </a:xfrm>
          <a:prstGeom prst="rect">
            <a:avLst/>
          </a:prstGeom>
        </p:spPr>
      </p:pic>
      <p:pic>
        <p:nvPicPr>
          <p:cNvPr id="5" name="Image 3" descr="preencoded.png"/>
          <p:cNvPicPr>
            <a:picLocks noChangeAspect="1"/>
          </p:cNvPicPr>
          <p:nvPr/>
        </p:nvPicPr>
        <p:blipFill>
          <a:blip r:embed="rId6"/>
          <a:stretch>
            <a:fillRect/>
          </a:stretch>
        </p:blipFill>
        <p:spPr>
          <a:xfrm>
            <a:off x="685800" y="1438275"/>
            <a:ext cx="285750" cy="228600"/>
          </a:xfrm>
          <a:prstGeom prst="rect">
            <a:avLst/>
          </a:prstGeom>
        </p:spPr>
      </p:pic>
      <p:pic>
        <p:nvPicPr>
          <p:cNvPr id="6" name="Image 4" descr="preencoded.png"/>
          <p:cNvPicPr>
            <a:picLocks noChangeAspect="1"/>
          </p:cNvPicPr>
          <p:nvPr/>
        </p:nvPicPr>
        <p:blipFill>
          <a:blip r:embed="rId7"/>
          <a:stretch>
            <a:fillRect/>
          </a:stretch>
        </p:blipFill>
        <p:spPr>
          <a:xfrm>
            <a:off x="685800" y="3048000"/>
            <a:ext cx="4953000" cy="1447800"/>
          </a:xfrm>
          <a:prstGeom prst="rect">
            <a:avLst/>
          </a:prstGeom>
        </p:spPr>
      </p:pic>
      <p:pic>
        <p:nvPicPr>
          <p:cNvPr id="7" name="Image 5" descr="preencoded.png"/>
          <p:cNvPicPr>
            <a:picLocks noChangeAspect="1"/>
          </p:cNvPicPr>
          <p:nvPr/>
        </p:nvPicPr>
        <p:blipFill>
          <a:blip r:embed="rId8"/>
          <a:stretch>
            <a:fillRect/>
          </a:stretch>
        </p:blipFill>
        <p:spPr>
          <a:xfrm>
            <a:off x="838200" y="3228975"/>
            <a:ext cx="142875" cy="152400"/>
          </a:xfrm>
          <a:prstGeom prst="rect">
            <a:avLst/>
          </a:prstGeom>
        </p:spPr>
      </p:pic>
      <p:pic>
        <p:nvPicPr>
          <p:cNvPr id="8" name="Image 6" descr="preencoded.png"/>
          <p:cNvPicPr>
            <a:picLocks noChangeAspect="1"/>
          </p:cNvPicPr>
          <p:nvPr/>
        </p:nvPicPr>
        <p:blipFill>
          <a:blip r:embed="rId9"/>
          <a:stretch>
            <a:fillRect/>
          </a:stretch>
        </p:blipFill>
        <p:spPr>
          <a:xfrm>
            <a:off x="457200" y="4953000"/>
            <a:ext cx="5410200" cy="2438400"/>
          </a:xfrm>
          <a:prstGeom prst="rect">
            <a:avLst/>
          </a:prstGeom>
        </p:spPr>
      </p:pic>
      <p:pic>
        <p:nvPicPr>
          <p:cNvPr id="9" name="Image 7" descr="preencoded.png"/>
          <p:cNvPicPr>
            <a:picLocks noChangeAspect="1"/>
          </p:cNvPicPr>
          <p:nvPr/>
        </p:nvPicPr>
        <p:blipFill>
          <a:blip r:embed="rId10"/>
          <a:stretch>
            <a:fillRect/>
          </a:stretch>
        </p:blipFill>
        <p:spPr>
          <a:xfrm>
            <a:off x="685800" y="5210175"/>
            <a:ext cx="228600" cy="228600"/>
          </a:xfrm>
          <a:prstGeom prst="rect">
            <a:avLst/>
          </a:prstGeom>
        </p:spPr>
      </p:pic>
      <p:pic>
        <p:nvPicPr>
          <p:cNvPr id="10" name="Image 8" descr="preencoded.png"/>
          <p:cNvPicPr>
            <a:picLocks noChangeAspect="1"/>
          </p:cNvPicPr>
          <p:nvPr/>
        </p:nvPicPr>
        <p:blipFill>
          <a:blip r:embed="rId11"/>
          <a:stretch>
            <a:fillRect/>
          </a:stretch>
        </p:blipFill>
        <p:spPr>
          <a:xfrm>
            <a:off x="685800" y="5638800"/>
            <a:ext cx="171450" cy="171450"/>
          </a:xfrm>
          <a:prstGeom prst="rect">
            <a:avLst/>
          </a:prstGeom>
        </p:spPr>
      </p:pic>
      <p:pic>
        <p:nvPicPr>
          <p:cNvPr id="11" name="Image 9" descr="preencoded.png"/>
          <p:cNvPicPr>
            <a:picLocks noChangeAspect="1"/>
          </p:cNvPicPr>
          <p:nvPr/>
        </p:nvPicPr>
        <p:blipFill>
          <a:blip r:embed="rId11"/>
          <a:stretch>
            <a:fillRect/>
          </a:stretch>
        </p:blipFill>
        <p:spPr>
          <a:xfrm>
            <a:off x="685800" y="6286500"/>
            <a:ext cx="171450" cy="171450"/>
          </a:xfrm>
          <a:prstGeom prst="rect">
            <a:avLst/>
          </a:prstGeom>
        </p:spPr>
      </p:pic>
      <p:pic>
        <p:nvPicPr>
          <p:cNvPr id="12" name="Image 10" descr="preencoded.png"/>
          <p:cNvPicPr>
            <a:picLocks noChangeAspect="1"/>
          </p:cNvPicPr>
          <p:nvPr/>
        </p:nvPicPr>
        <p:blipFill>
          <a:blip r:embed="rId11"/>
          <a:stretch>
            <a:fillRect/>
          </a:stretch>
        </p:blipFill>
        <p:spPr>
          <a:xfrm>
            <a:off x="685800" y="6667500"/>
            <a:ext cx="171450" cy="171450"/>
          </a:xfrm>
          <a:prstGeom prst="rect">
            <a:avLst/>
          </a:prstGeom>
        </p:spPr>
      </p:pic>
      <p:pic>
        <p:nvPicPr>
          <p:cNvPr id="13" name="Image 11" descr="preencoded.png"/>
          <p:cNvPicPr>
            <a:picLocks noChangeAspect="1"/>
          </p:cNvPicPr>
          <p:nvPr/>
        </p:nvPicPr>
        <p:blipFill>
          <a:blip r:embed="rId12"/>
          <a:stretch>
            <a:fillRect/>
          </a:stretch>
        </p:blipFill>
        <p:spPr>
          <a:xfrm>
            <a:off x="6324600" y="1181100"/>
            <a:ext cx="5410200" cy="2743200"/>
          </a:xfrm>
          <a:prstGeom prst="rect">
            <a:avLst/>
          </a:prstGeom>
        </p:spPr>
      </p:pic>
      <p:pic>
        <p:nvPicPr>
          <p:cNvPr id="14" name="Image 12" descr="preencoded.png"/>
          <p:cNvPicPr>
            <a:picLocks noChangeAspect="1"/>
          </p:cNvPicPr>
          <p:nvPr/>
        </p:nvPicPr>
        <p:blipFill>
          <a:blip r:embed="rId13"/>
          <a:stretch>
            <a:fillRect/>
          </a:stretch>
        </p:blipFill>
        <p:spPr>
          <a:xfrm>
            <a:off x="6553200" y="1438275"/>
            <a:ext cx="228600" cy="228600"/>
          </a:xfrm>
          <a:prstGeom prst="rect">
            <a:avLst/>
          </a:prstGeom>
        </p:spPr>
      </p:pic>
      <p:pic>
        <p:nvPicPr>
          <p:cNvPr id="15" name="Image 13" descr="preencoded.png"/>
          <p:cNvPicPr>
            <a:picLocks noChangeAspect="1"/>
          </p:cNvPicPr>
          <p:nvPr/>
        </p:nvPicPr>
        <p:blipFill>
          <a:blip r:embed="rId14"/>
          <a:stretch>
            <a:fillRect/>
          </a:stretch>
        </p:blipFill>
        <p:spPr>
          <a:xfrm>
            <a:off x="6553200" y="1866900"/>
            <a:ext cx="4953000" cy="1828800"/>
          </a:xfrm>
          <a:prstGeom prst="rect">
            <a:avLst/>
          </a:prstGeom>
        </p:spPr>
      </p:pic>
      <p:pic>
        <p:nvPicPr>
          <p:cNvPr id="16" name="Image 14" descr="preencoded.png"/>
          <p:cNvPicPr>
            <a:picLocks noChangeAspect="1"/>
          </p:cNvPicPr>
          <p:nvPr/>
        </p:nvPicPr>
        <p:blipFill>
          <a:blip r:embed="rId9"/>
          <a:stretch>
            <a:fillRect/>
          </a:stretch>
        </p:blipFill>
        <p:spPr>
          <a:xfrm>
            <a:off x="6324600" y="4152900"/>
            <a:ext cx="5410200" cy="2438400"/>
          </a:xfrm>
          <a:prstGeom prst="rect">
            <a:avLst/>
          </a:prstGeom>
        </p:spPr>
      </p:pic>
      <p:pic>
        <p:nvPicPr>
          <p:cNvPr id="17" name="Image 15" descr="preencoded.png"/>
          <p:cNvPicPr>
            <a:picLocks noChangeAspect="1"/>
          </p:cNvPicPr>
          <p:nvPr/>
        </p:nvPicPr>
        <p:blipFill>
          <a:blip r:embed="rId15"/>
          <a:stretch>
            <a:fillRect/>
          </a:stretch>
        </p:blipFill>
        <p:spPr>
          <a:xfrm>
            <a:off x="6553200" y="4410075"/>
            <a:ext cx="257175" cy="228600"/>
          </a:xfrm>
          <a:prstGeom prst="rect">
            <a:avLst/>
          </a:prstGeom>
        </p:spPr>
      </p:pic>
      <p:pic>
        <p:nvPicPr>
          <p:cNvPr id="18" name="Image 16" descr="preencoded.png"/>
          <p:cNvPicPr>
            <a:picLocks noChangeAspect="1"/>
          </p:cNvPicPr>
          <p:nvPr/>
        </p:nvPicPr>
        <p:blipFill>
          <a:blip r:embed="rId16"/>
          <a:stretch>
            <a:fillRect/>
          </a:stretch>
        </p:blipFill>
        <p:spPr>
          <a:xfrm>
            <a:off x="6553200" y="4800600"/>
            <a:ext cx="381000" cy="381000"/>
          </a:xfrm>
          <a:prstGeom prst="rect">
            <a:avLst/>
          </a:prstGeom>
        </p:spPr>
      </p:pic>
      <p:pic>
        <p:nvPicPr>
          <p:cNvPr id="19" name="Image 17" descr="preencoded.png"/>
          <p:cNvPicPr>
            <a:picLocks noChangeAspect="1"/>
          </p:cNvPicPr>
          <p:nvPr/>
        </p:nvPicPr>
        <p:blipFill>
          <a:blip r:embed="rId17"/>
          <a:stretch>
            <a:fillRect/>
          </a:stretch>
        </p:blipFill>
        <p:spPr>
          <a:xfrm>
            <a:off x="6677025" y="4914900"/>
            <a:ext cx="133350" cy="152400"/>
          </a:xfrm>
          <a:prstGeom prst="rect">
            <a:avLst/>
          </a:prstGeom>
        </p:spPr>
      </p:pic>
      <p:pic>
        <p:nvPicPr>
          <p:cNvPr id="20" name="Image 18" descr="preencoded.png"/>
          <p:cNvPicPr>
            <a:picLocks noChangeAspect="1"/>
          </p:cNvPicPr>
          <p:nvPr/>
        </p:nvPicPr>
        <p:blipFill>
          <a:blip r:embed="rId18"/>
          <a:stretch>
            <a:fillRect/>
          </a:stretch>
        </p:blipFill>
        <p:spPr>
          <a:xfrm>
            <a:off x="9105900" y="4800600"/>
            <a:ext cx="381000" cy="381000"/>
          </a:xfrm>
          <a:prstGeom prst="rect">
            <a:avLst/>
          </a:prstGeom>
        </p:spPr>
      </p:pic>
      <p:pic>
        <p:nvPicPr>
          <p:cNvPr id="21" name="Image 19" descr="preencoded.png"/>
          <p:cNvPicPr>
            <a:picLocks noChangeAspect="1"/>
          </p:cNvPicPr>
          <p:nvPr/>
        </p:nvPicPr>
        <p:blipFill>
          <a:blip r:embed="rId19"/>
          <a:stretch>
            <a:fillRect/>
          </a:stretch>
        </p:blipFill>
        <p:spPr>
          <a:xfrm>
            <a:off x="9220200" y="4914900"/>
            <a:ext cx="152400" cy="152400"/>
          </a:xfrm>
          <a:prstGeom prst="rect">
            <a:avLst/>
          </a:prstGeom>
        </p:spPr>
      </p:pic>
      <p:pic>
        <p:nvPicPr>
          <p:cNvPr id="22" name="Image 20" descr="preencoded.png"/>
          <p:cNvPicPr>
            <a:picLocks noChangeAspect="1"/>
          </p:cNvPicPr>
          <p:nvPr/>
        </p:nvPicPr>
        <p:blipFill>
          <a:blip r:embed="rId20"/>
          <a:stretch>
            <a:fillRect/>
          </a:stretch>
        </p:blipFill>
        <p:spPr>
          <a:xfrm>
            <a:off x="6553200" y="5562600"/>
            <a:ext cx="381000" cy="381000"/>
          </a:xfrm>
          <a:prstGeom prst="rect">
            <a:avLst/>
          </a:prstGeom>
        </p:spPr>
      </p:pic>
      <p:pic>
        <p:nvPicPr>
          <p:cNvPr id="23" name="Image 21" descr="preencoded.png"/>
          <p:cNvPicPr>
            <a:picLocks noChangeAspect="1"/>
          </p:cNvPicPr>
          <p:nvPr/>
        </p:nvPicPr>
        <p:blipFill>
          <a:blip r:embed="rId21"/>
          <a:stretch>
            <a:fillRect/>
          </a:stretch>
        </p:blipFill>
        <p:spPr>
          <a:xfrm>
            <a:off x="6686550" y="5676900"/>
            <a:ext cx="114300" cy="152400"/>
          </a:xfrm>
          <a:prstGeom prst="rect">
            <a:avLst/>
          </a:prstGeom>
        </p:spPr>
      </p:pic>
      <p:pic>
        <p:nvPicPr>
          <p:cNvPr id="24" name="Image 22" descr="preencoded.png"/>
          <p:cNvPicPr>
            <a:picLocks noChangeAspect="1"/>
          </p:cNvPicPr>
          <p:nvPr/>
        </p:nvPicPr>
        <p:blipFill>
          <a:blip r:embed="rId22"/>
          <a:stretch>
            <a:fillRect/>
          </a:stretch>
        </p:blipFill>
        <p:spPr>
          <a:xfrm>
            <a:off x="9105900" y="5562600"/>
            <a:ext cx="381000" cy="381000"/>
          </a:xfrm>
          <a:prstGeom prst="rect">
            <a:avLst/>
          </a:prstGeom>
        </p:spPr>
      </p:pic>
      <p:pic>
        <p:nvPicPr>
          <p:cNvPr id="25" name="Image 23" descr="preencoded.png"/>
          <p:cNvPicPr>
            <a:picLocks noChangeAspect="1"/>
          </p:cNvPicPr>
          <p:nvPr/>
        </p:nvPicPr>
        <p:blipFill>
          <a:blip r:embed="rId23"/>
          <a:stretch>
            <a:fillRect/>
          </a:stretch>
        </p:blipFill>
        <p:spPr>
          <a:xfrm>
            <a:off x="9220200" y="5676900"/>
            <a:ext cx="152400" cy="152400"/>
          </a:xfrm>
          <a:prstGeom prst="rect">
            <a:avLst/>
          </a:prstGeom>
        </p:spPr>
      </p:pic>
      <p:sp>
        <p:nvSpPr>
          <p:cNvPr id="26" name="Text 0"/>
          <p:cNvSpPr/>
          <p:nvPr/>
        </p:nvSpPr>
        <p:spPr>
          <a:xfrm>
            <a:off x="457200" y="457200"/>
            <a:ext cx="1353312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E3A8A"/>
                </a:solidFill>
                <a:latin typeface="ui-sans-serif" pitchFamily="34" charset="0"/>
                <a:ea typeface="ui-sans-serif" pitchFamily="34" charset="-122"/>
                <a:cs typeface="ui-sans-serif" pitchFamily="34" charset="-120"/>
              </a:rPr>
              <a:t>Introduction to APIs: The Modern Approach</a:t>
            </a:r>
            <a:endParaRPr lang="en-US" sz="2700" dirty="0"/>
          </a:p>
        </p:txBody>
      </p:sp>
      <p:sp>
        <p:nvSpPr>
          <p:cNvPr id="27" name="Text 1"/>
          <p:cNvSpPr/>
          <p:nvPr/>
        </p:nvSpPr>
        <p:spPr>
          <a:xfrm>
            <a:off x="1047750" y="1409700"/>
            <a:ext cx="49530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What is an API?</a:t>
            </a:r>
            <a:endParaRPr lang="en-US" sz="1800" dirty="0"/>
          </a:p>
        </p:txBody>
      </p:sp>
      <p:sp>
        <p:nvSpPr>
          <p:cNvPr id="28" name="Text 2"/>
          <p:cNvSpPr/>
          <p:nvPr/>
        </p:nvSpPr>
        <p:spPr>
          <a:xfrm>
            <a:off x="685800" y="1828800"/>
            <a:ext cx="4953000" cy="1066800"/>
          </a:xfrm>
          <a:prstGeom prst="rect">
            <a:avLst/>
          </a:prstGeom>
          <a:noFill/>
          <a:ln/>
        </p:spPr>
        <p:txBody>
          <a:bodyPr vert="horz" wrap="square" lIns="0" tIns="0" rIns="0" bIns="0" rtlCol="0" anchor="t"/>
          <a:lstStyle/>
          <a:p>
            <a:pPr marL="0" indent="0">
              <a:lnSpc>
                <a:spcPts val="2100"/>
              </a:lnSpc>
              <a:buNone/>
            </a:pPr>
            <a:r>
              <a:rPr lang="en-US" sz="1350" dirty="0">
                <a:solidFill>
                  <a:srgbClr val="4B5563"/>
                </a:solidFill>
                <a:latin typeface="ui-sans-serif" pitchFamily="34" charset="0"/>
                <a:ea typeface="ui-sans-serif" pitchFamily="34" charset="-122"/>
                <a:cs typeface="ui-sans-serif" pitchFamily="34" charset="-120"/>
              </a:rPr>
              <a:t>An Application Programming Interface (API) acts as an intermediary that allows two applications to talk to each other. It defines a set of rules and protocols for building and interacting with software applications.</a:t>
            </a:r>
            <a:endParaRPr lang="en-US" sz="1350" dirty="0"/>
          </a:p>
        </p:txBody>
      </p:sp>
      <p:sp>
        <p:nvSpPr>
          <p:cNvPr id="29" name="Text 3"/>
          <p:cNvSpPr/>
          <p:nvPr/>
        </p:nvSpPr>
        <p:spPr>
          <a:xfrm>
            <a:off x="1057275" y="3200400"/>
            <a:ext cx="4648200" cy="11430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 </a:t>
            </a:r>
            <a:r>
              <a:rPr lang="en-US" sz="1200" i="1" dirty="0">
                <a:solidFill>
                  <a:srgbClr val="374151"/>
                </a:solidFill>
                <a:latin typeface="ui-sans-serif" pitchFamily="34" charset="0"/>
                <a:ea typeface="ui-sans-serif" pitchFamily="34" charset="-122"/>
                <a:cs typeface="ui-sans-serif" pitchFamily="34" charset="-120"/>
              </a:rPr>
              <a:t>Think of an API as a waiter in a restaurant. The customer (client) places an order with the waiter (API), who then communicates that order to the kitchen (server). The kitchen prepares the food and gives it back to the waiter, who then delivers it to the customer.</a:t>
            </a:r>
            <a:endParaRPr lang="en-US" sz="1200" dirty="0"/>
          </a:p>
        </p:txBody>
      </p:sp>
      <p:sp>
        <p:nvSpPr>
          <p:cNvPr id="30" name="Text 4"/>
          <p:cNvSpPr/>
          <p:nvPr/>
        </p:nvSpPr>
        <p:spPr>
          <a:xfrm>
            <a:off x="990600" y="5181600"/>
            <a:ext cx="59436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APIs as Building Blocks</a:t>
            </a:r>
            <a:endParaRPr lang="en-US" sz="1800" dirty="0"/>
          </a:p>
        </p:txBody>
      </p:sp>
      <p:sp>
        <p:nvSpPr>
          <p:cNvPr id="31" name="Text 5"/>
          <p:cNvSpPr/>
          <p:nvPr/>
        </p:nvSpPr>
        <p:spPr>
          <a:xfrm>
            <a:off x="933450" y="5600700"/>
            <a:ext cx="4705350" cy="533400"/>
          </a:xfrm>
          <a:prstGeom prst="rect">
            <a:avLst/>
          </a:prstGeom>
          <a:noFill/>
          <a:ln/>
        </p:spPr>
        <p:txBody>
          <a:bodyPr vert="horz" wrap="square" lIns="0" tIns="0" rIns="0" bIns="0" rtlCol="0" anchor="t"/>
          <a:lstStyle/>
          <a:p>
            <a:pPr marL="0" indent="0" algn="l">
              <a:lnSpc>
                <a:spcPts val="2100"/>
              </a:lnSpc>
              <a:buNone/>
            </a:pPr>
            <a:r>
              <a:rPr lang="en-US" sz="1350" dirty="0">
                <a:solidFill>
                  <a:srgbClr val="4B5563"/>
                </a:solidFill>
                <a:latin typeface="ui-sans-serif" pitchFamily="34" charset="0"/>
                <a:ea typeface="ui-sans-serif" pitchFamily="34" charset="-122"/>
                <a:cs typeface="ui-sans-serif" pitchFamily="34" charset="-120"/>
              </a:rPr>
              <a:t>Standardized contracts enabling different applications to communicate</a:t>
            </a:r>
            <a:endParaRPr lang="en-US" sz="1350" dirty="0"/>
          </a:p>
        </p:txBody>
      </p:sp>
      <p:sp>
        <p:nvSpPr>
          <p:cNvPr id="32" name="Text 6"/>
          <p:cNvSpPr/>
          <p:nvPr/>
        </p:nvSpPr>
        <p:spPr>
          <a:xfrm>
            <a:off x="933450" y="6248400"/>
            <a:ext cx="5416391" cy="266700"/>
          </a:xfrm>
          <a:prstGeom prst="rect">
            <a:avLst/>
          </a:prstGeom>
          <a:noFill/>
          <a:ln/>
        </p:spPr>
        <p:txBody>
          <a:bodyPr vert="horz" wrap="square" lIns="0" tIns="0" rIns="0" bIns="0" rtlCol="0" anchor="t"/>
          <a:lstStyle/>
          <a:p>
            <a:pPr marL="0" indent="0" algn="l">
              <a:lnSpc>
                <a:spcPts val="2100"/>
              </a:lnSpc>
              <a:buNone/>
            </a:pPr>
            <a:r>
              <a:rPr lang="en-US" sz="1350" dirty="0">
                <a:solidFill>
                  <a:srgbClr val="4B5563"/>
                </a:solidFill>
                <a:latin typeface="ui-sans-serif" pitchFamily="34" charset="0"/>
                <a:ea typeface="ui-sans-serif" pitchFamily="34" charset="-122"/>
                <a:cs typeface="ui-sans-serif" pitchFamily="34" charset="-120"/>
              </a:rPr>
              <a:t>Abstract away the underlying complexity of systems</a:t>
            </a:r>
            <a:endParaRPr lang="en-US" sz="1350" dirty="0"/>
          </a:p>
        </p:txBody>
      </p:sp>
      <p:sp>
        <p:nvSpPr>
          <p:cNvPr id="33" name="Text 7"/>
          <p:cNvSpPr/>
          <p:nvPr/>
        </p:nvSpPr>
        <p:spPr>
          <a:xfrm>
            <a:off x="933450" y="6629400"/>
            <a:ext cx="4705350" cy="533400"/>
          </a:xfrm>
          <a:prstGeom prst="rect">
            <a:avLst/>
          </a:prstGeom>
          <a:noFill/>
          <a:ln/>
        </p:spPr>
        <p:txBody>
          <a:bodyPr vert="horz" wrap="square" lIns="0" tIns="0" rIns="0" bIns="0" rtlCol="0" anchor="t"/>
          <a:lstStyle/>
          <a:p>
            <a:pPr marL="0" indent="0" algn="l">
              <a:lnSpc>
                <a:spcPts val="2100"/>
              </a:lnSpc>
              <a:buNone/>
            </a:pPr>
            <a:r>
              <a:rPr lang="en-US" sz="1350" dirty="0">
                <a:solidFill>
                  <a:srgbClr val="4B5563"/>
                </a:solidFill>
                <a:latin typeface="ui-sans-serif" pitchFamily="34" charset="0"/>
                <a:ea typeface="ui-sans-serif" pitchFamily="34" charset="-122"/>
                <a:cs typeface="ui-sans-serif" pitchFamily="34" charset="-120"/>
              </a:rPr>
              <a:t>Foster the "API economy" where businesses combine functionalities from various sources</a:t>
            </a:r>
            <a:endParaRPr lang="en-US" sz="1350" dirty="0"/>
          </a:p>
        </p:txBody>
      </p:sp>
      <p:sp>
        <p:nvSpPr>
          <p:cNvPr id="34" name="Text 8"/>
          <p:cNvSpPr/>
          <p:nvPr/>
        </p:nvSpPr>
        <p:spPr>
          <a:xfrm>
            <a:off x="6858000" y="1409700"/>
            <a:ext cx="49530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How APIs Work</a:t>
            </a:r>
            <a:endParaRPr lang="en-US" sz="1800" dirty="0"/>
          </a:p>
        </p:txBody>
      </p:sp>
      <p:sp>
        <p:nvSpPr>
          <p:cNvPr id="35" name="Text 9"/>
          <p:cNvSpPr/>
          <p:nvPr/>
        </p:nvSpPr>
        <p:spPr>
          <a:xfrm>
            <a:off x="6886575" y="4381500"/>
            <a:ext cx="49530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Benefits of APIs</a:t>
            </a:r>
            <a:endParaRPr lang="en-US" sz="1800" dirty="0"/>
          </a:p>
        </p:txBody>
      </p:sp>
      <p:sp>
        <p:nvSpPr>
          <p:cNvPr id="36" name="Text 10"/>
          <p:cNvSpPr/>
          <p:nvPr/>
        </p:nvSpPr>
        <p:spPr>
          <a:xfrm>
            <a:off x="7048500" y="4800600"/>
            <a:ext cx="1905000"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Security</a:t>
            </a:r>
            <a:endParaRPr lang="en-US" sz="1200" dirty="0"/>
          </a:p>
        </p:txBody>
      </p:sp>
      <p:sp>
        <p:nvSpPr>
          <p:cNvPr id="37" name="Text 11"/>
          <p:cNvSpPr/>
          <p:nvPr/>
        </p:nvSpPr>
        <p:spPr>
          <a:xfrm>
            <a:off x="7048500" y="5029200"/>
            <a:ext cx="190500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Controlled access to system functionalities</a:t>
            </a:r>
            <a:endParaRPr lang="en-US" sz="1050" dirty="0"/>
          </a:p>
        </p:txBody>
      </p:sp>
      <p:sp>
        <p:nvSpPr>
          <p:cNvPr id="38" name="Text 12"/>
          <p:cNvSpPr/>
          <p:nvPr/>
        </p:nvSpPr>
        <p:spPr>
          <a:xfrm>
            <a:off x="9601200" y="4800600"/>
            <a:ext cx="1905000"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Efficiency</a:t>
            </a:r>
            <a:endParaRPr lang="en-US" sz="1200" dirty="0"/>
          </a:p>
        </p:txBody>
      </p:sp>
      <p:sp>
        <p:nvSpPr>
          <p:cNvPr id="39" name="Text 13"/>
          <p:cNvSpPr/>
          <p:nvPr/>
        </p:nvSpPr>
        <p:spPr>
          <a:xfrm>
            <a:off x="9601200" y="5029200"/>
            <a:ext cx="190500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Streamlined data exchange between systems</a:t>
            </a:r>
            <a:endParaRPr lang="en-US" sz="1050" dirty="0"/>
          </a:p>
        </p:txBody>
      </p:sp>
      <p:sp>
        <p:nvSpPr>
          <p:cNvPr id="40" name="Text 14"/>
          <p:cNvSpPr/>
          <p:nvPr/>
        </p:nvSpPr>
        <p:spPr>
          <a:xfrm>
            <a:off x="7048500" y="5562600"/>
            <a:ext cx="2286000"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Interoperability</a:t>
            </a:r>
            <a:endParaRPr lang="en-US" sz="1200" dirty="0"/>
          </a:p>
        </p:txBody>
      </p:sp>
      <p:sp>
        <p:nvSpPr>
          <p:cNvPr id="41" name="Text 15"/>
          <p:cNvSpPr/>
          <p:nvPr/>
        </p:nvSpPr>
        <p:spPr>
          <a:xfrm>
            <a:off x="7048500" y="5791200"/>
            <a:ext cx="190500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Enables different systems to work together</a:t>
            </a:r>
            <a:endParaRPr lang="en-US" sz="1050" dirty="0"/>
          </a:p>
        </p:txBody>
      </p:sp>
      <p:sp>
        <p:nvSpPr>
          <p:cNvPr id="42" name="Text 16"/>
          <p:cNvSpPr/>
          <p:nvPr/>
        </p:nvSpPr>
        <p:spPr>
          <a:xfrm>
            <a:off x="9601200" y="5562600"/>
            <a:ext cx="1905000"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Innovation</a:t>
            </a:r>
            <a:endParaRPr lang="en-US" sz="1200" dirty="0"/>
          </a:p>
        </p:txBody>
      </p:sp>
      <p:sp>
        <p:nvSpPr>
          <p:cNvPr id="43" name="Text 17"/>
          <p:cNvSpPr/>
          <p:nvPr/>
        </p:nvSpPr>
        <p:spPr>
          <a:xfrm>
            <a:off x="9601200" y="5791200"/>
            <a:ext cx="1905000" cy="571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Facilitates rapid development of new applications</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9934575"/>
          </a:xfrm>
          <a:prstGeom prst="rect">
            <a:avLst/>
          </a:prstGeom>
        </p:spPr>
      </p:pic>
      <p:pic>
        <p:nvPicPr>
          <p:cNvPr id="3" name="Image 1" descr="preencoded.png"/>
          <p:cNvPicPr>
            <a:picLocks noChangeAspect="1"/>
          </p:cNvPicPr>
          <p:nvPr/>
        </p:nvPicPr>
        <p:blipFill>
          <a:blip r:embed="rId4"/>
          <a:stretch>
            <a:fillRect/>
          </a:stretch>
        </p:blipFill>
        <p:spPr>
          <a:xfrm>
            <a:off x="457200" y="914400"/>
            <a:ext cx="1219200" cy="38100"/>
          </a:xfrm>
          <a:prstGeom prst="rect">
            <a:avLst/>
          </a:prstGeom>
        </p:spPr>
      </p:pic>
      <p:pic>
        <p:nvPicPr>
          <p:cNvPr id="4" name="Image 2" descr="preencoded.png"/>
          <p:cNvPicPr>
            <a:picLocks noChangeAspect="1"/>
          </p:cNvPicPr>
          <p:nvPr/>
        </p:nvPicPr>
        <p:blipFill>
          <a:blip r:embed="rId5"/>
          <a:stretch>
            <a:fillRect/>
          </a:stretch>
        </p:blipFill>
        <p:spPr>
          <a:xfrm>
            <a:off x="457200" y="1257300"/>
            <a:ext cx="5524500" cy="5629275"/>
          </a:xfrm>
          <a:prstGeom prst="rect">
            <a:avLst/>
          </a:prstGeom>
        </p:spPr>
      </p:pic>
      <p:pic>
        <p:nvPicPr>
          <p:cNvPr id="5" name="Image 3" descr="preencoded.png"/>
          <p:cNvPicPr>
            <a:picLocks noChangeAspect="1"/>
          </p:cNvPicPr>
          <p:nvPr/>
        </p:nvPicPr>
        <p:blipFill>
          <a:blip r:embed="rId6"/>
          <a:stretch>
            <a:fillRect/>
          </a:stretch>
        </p:blipFill>
        <p:spPr>
          <a:xfrm>
            <a:off x="457200" y="1257300"/>
            <a:ext cx="5524500" cy="914400"/>
          </a:xfrm>
          <a:prstGeom prst="rect">
            <a:avLst/>
          </a:prstGeom>
        </p:spPr>
      </p:pic>
      <p:pic>
        <p:nvPicPr>
          <p:cNvPr id="6" name="Image 4" descr="preencoded.png"/>
          <p:cNvPicPr>
            <a:picLocks noChangeAspect="1"/>
          </p:cNvPicPr>
          <p:nvPr/>
        </p:nvPicPr>
        <p:blipFill>
          <a:blip r:embed="rId7"/>
          <a:stretch>
            <a:fillRect/>
          </a:stretch>
        </p:blipFill>
        <p:spPr>
          <a:xfrm>
            <a:off x="609600" y="1438275"/>
            <a:ext cx="323850" cy="285750"/>
          </a:xfrm>
          <a:prstGeom prst="rect">
            <a:avLst/>
          </a:prstGeom>
        </p:spPr>
      </p:pic>
      <p:pic>
        <p:nvPicPr>
          <p:cNvPr id="7" name="Image 5" descr="preencoded.png"/>
          <p:cNvPicPr>
            <a:picLocks noChangeAspect="1"/>
          </p:cNvPicPr>
          <p:nvPr/>
        </p:nvPicPr>
        <p:blipFill>
          <a:blip r:embed="rId8"/>
          <a:stretch>
            <a:fillRect/>
          </a:stretch>
        </p:blipFill>
        <p:spPr>
          <a:xfrm>
            <a:off x="647700" y="3581400"/>
            <a:ext cx="190500" cy="190500"/>
          </a:xfrm>
          <a:prstGeom prst="rect">
            <a:avLst/>
          </a:prstGeom>
        </p:spPr>
      </p:pic>
      <p:pic>
        <p:nvPicPr>
          <p:cNvPr id="8" name="Image 6" descr="preencoded.png"/>
          <p:cNvPicPr>
            <a:picLocks noChangeAspect="1"/>
          </p:cNvPicPr>
          <p:nvPr/>
        </p:nvPicPr>
        <p:blipFill>
          <a:blip r:embed="rId9"/>
          <a:stretch>
            <a:fillRect/>
          </a:stretch>
        </p:blipFill>
        <p:spPr>
          <a:xfrm>
            <a:off x="647700" y="3924300"/>
            <a:ext cx="190500" cy="266700"/>
          </a:xfrm>
          <a:prstGeom prst="rect">
            <a:avLst/>
          </a:prstGeom>
        </p:spPr>
      </p:pic>
      <p:pic>
        <p:nvPicPr>
          <p:cNvPr id="9" name="Image 7" descr="preencoded.png"/>
          <p:cNvPicPr>
            <a:picLocks noChangeAspect="1"/>
          </p:cNvPicPr>
          <p:nvPr/>
        </p:nvPicPr>
        <p:blipFill>
          <a:blip r:embed="rId10"/>
          <a:stretch>
            <a:fillRect/>
          </a:stretch>
        </p:blipFill>
        <p:spPr>
          <a:xfrm>
            <a:off x="647700" y="4457700"/>
            <a:ext cx="190500" cy="266700"/>
          </a:xfrm>
          <a:prstGeom prst="rect">
            <a:avLst/>
          </a:prstGeom>
        </p:spPr>
      </p:pic>
      <p:pic>
        <p:nvPicPr>
          <p:cNvPr id="10" name="Image 8" descr="preencoded.png"/>
          <p:cNvPicPr>
            <a:picLocks noChangeAspect="1"/>
          </p:cNvPicPr>
          <p:nvPr/>
        </p:nvPicPr>
        <p:blipFill>
          <a:blip r:embed="rId11"/>
          <a:stretch>
            <a:fillRect/>
          </a:stretch>
        </p:blipFill>
        <p:spPr>
          <a:xfrm>
            <a:off x="647700" y="4991100"/>
            <a:ext cx="190500" cy="266700"/>
          </a:xfrm>
          <a:prstGeom prst="rect">
            <a:avLst/>
          </a:prstGeom>
        </p:spPr>
      </p:pic>
      <p:pic>
        <p:nvPicPr>
          <p:cNvPr id="11" name="Image 9" descr="preencoded.png"/>
          <p:cNvPicPr>
            <a:picLocks noChangeAspect="1"/>
          </p:cNvPicPr>
          <p:nvPr/>
        </p:nvPicPr>
        <p:blipFill>
          <a:blip r:embed="rId12"/>
          <a:stretch>
            <a:fillRect/>
          </a:stretch>
        </p:blipFill>
        <p:spPr>
          <a:xfrm>
            <a:off x="647700" y="5743575"/>
            <a:ext cx="142875" cy="190500"/>
          </a:xfrm>
          <a:prstGeom prst="rect">
            <a:avLst/>
          </a:prstGeom>
        </p:spPr>
      </p:pic>
      <p:pic>
        <p:nvPicPr>
          <p:cNvPr id="12" name="Image 10" descr="preencoded.png"/>
          <p:cNvPicPr>
            <a:picLocks noChangeAspect="1"/>
          </p:cNvPicPr>
          <p:nvPr/>
        </p:nvPicPr>
        <p:blipFill>
          <a:blip r:embed="rId13"/>
          <a:stretch>
            <a:fillRect/>
          </a:stretch>
        </p:blipFill>
        <p:spPr>
          <a:xfrm>
            <a:off x="647700" y="6086475"/>
            <a:ext cx="66675" cy="133350"/>
          </a:xfrm>
          <a:prstGeom prst="rect">
            <a:avLst/>
          </a:prstGeom>
        </p:spPr>
      </p:pic>
      <p:pic>
        <p:nvPicPr>
          <p:cNvPr id="13" name="Image 11" descr="preencoded.png"/>
          <p:cNvPicPr>
            <a:picLocks noChangeAspect="1"/>
          </p:cNvPicPr>
          <p:nvPr/>
        </p:nvPicPr>
        <p:blipFill>
          <a:blip r:embed="rId13"/>
          <a:stretch>
            <a:fillRect/>
          </a:stretch>
        </p:blipFill>
        <p:spPr>
          <a:xfrm>
            <a:off x="647700" y="6315075"/>
            <a:ext cx="66675" cy="133350"/>
          </a:xfrm>
          <a:prstGeom prst="rect">
            <a:avLst/>
          </a:prstGeom>
        </p:spPr>
      </p:pic>
      <p:pic>
        <p:nvPicPr>
          <p:cNvPr id="14" name="Image 12" descr="preencoded.png"/>
          <p:cNvPicPr>
            <a:picLocks noChangeAspect="1"/>
          </p:cNvPicPr>
          <p:nvPr/>
        </p:nvPicPr>
        <p:blipFill>
          <a:blip r:embed="rId13"/>
          <a:stretch>
            <a:fillRect/>
          </a:stretch>
        </p:blipFill>
        <p:spPr>
          <a:xfrm>
            <a:off x="647700" y="6543675"/>
            <a:ext cx="66675" cy="133350"/>
          </a:xfrm>
          <a:prstGeom prst="rect">
            <a:avLst/>
          </a:prstGeom>
        </p:spPr>
      </p:pic>
      <p:pic>
        <p:nvPicPr>
          <p:cNvPr id="15" name="Image 13" descr="preencoded.png"/>
          <p:cNvPicPr>
            <a:picLocks noChangeAspect="1"/>
          </p:cNvPicPr>
          <p:nvPr/>
        </p:nvPicPr>
        <p:blipFill>
          <a:blip r:embed="rId5"/>
          <a:stretch>
            <a:fillRect/>
          </a:stretch>
        </p:blipFill>
        <p:spPr>
          <a:xfrm>
            <a:off x="6210300" y="1257300"/>
            <a:ext cx="5524500" cy="5629275"/>
          </a:xfrm>
          <a:prstGeom prst="rect">
            <a:avLst/>
          </a:prstGeom>
        </p:spPr>
      </p:pic>
      <p:pic>
        <p:nvPicPr>
          <p:cNvPr id="16" name="Image 14" descr="preencoded.png"/>
          <p:cNvPicPr>
            <a:picLocks noChangeAspect="1"/>
          </p:cNvPicPr>
          <p:nvPr/>
        </p:nvPicPr>
        <p:blipFill>
          <a:blip r:embed="rId14"/>
          <a:stretch>
            <a:fillRect/>
          </a:stretch>
        </p:blipFill>
        <p:spPr>
          <a:xfrm>
            <a:off x="6210300" y="1257300"/>
            <a:ext cx="5524500" cy="914400"/>
          </a:xfrm>
          <a:prstGeom prst="rect">
            <a:avLst/>
          </a:prstGeom>
        </p:spPr>
      </p:pic>
      <p:pic>
        <p:nvPicPr>
          <p:cNvPr id="17" name="Image 15" descr="preencoded.png"/>
          <p:cNvPicPr>
            <a:picLocks noChangeAspect="1"/>
          </p:cNvPicPr>
          <p:nvPr/>
        </p:nvPicPr>
        <p:blipFill>
          <a:blip r:embed="rId15"/>
          <a:stretch>
            <a:fillRect/>
          </a:stretch>
        </p:blipFill>
        <p:spPr>
          <a:xfrm>
            <a:off x="6362700" y="1438275"/>
            <a:ext cx="285750" cy="285750"/>
          </a:xfrm>
          <a:prstGeom prst="rect">
            <a:avLst/>
          </a:prstGeom>
        </p:spPr>
      </p:pic>
      <p:pic>
        <p:nvPicPr>
          <p:cNvPr id="18" name="Image 16" descr="preencoded.png"/>
          <p:cNvPicPr>
            <a:picLocks noChangeAspect="1"/>
          </p:cNvPicPr>
          <p:nvPr/>
        </p:nvPicPr>
        <p:blipFill>
          <a:blip r:embed="rId16"/>
          <a:stretch>
            <a:fillRect/>
          </a:stretch>
        </p:blipFill>
        <p:spPr>
          <a:xfrm>
            <a:off x="6400800" y="3581400"/>
            <a:ext cx="190500" cy="190500"/>
          </a:xfrm>
          <a:prstGeom prst="rect">
            <a:avLst/>
          </a:prstGeom>
        </p:spPr>
      </p:pic>
      <p:pic>
        <p:nvPicPr>
          <p:cNvPr id="19" name="Image 17" descr="preencoded.png"/>
          <p:cNvPicPr>
            <a:picLocks noChangeAspect="1"/>
          </p:cNvPicPr>
          <p:nvPr/>
        </p:nvPicPr>
        <p:blipFill>
          <a:blip r:embed="rId17"/>
          <a:stretch>
            <a:fillRect/>
          </a:stretch>
        </p:blipFill>
        <p:spPr>
          <a:xfrm>
            <a:off x="6400800" y="3924300"/>
            <a:ext cx="142875" cy="266700"/>
          </a:xfrm>
          <a:prstGeom prst="rect">
            <a:avLst/>
          </a:prstGeom>
        </p:spPr>
      </p:pic>
      <p:pic>
        <p:nvPicPr>
          <p:cNvPr id="20" name="Image 18" descr="preencoded.png"/>
          <p:cNvPicPr>
            <a:picLocks noChangeAspect="1"/>
          </p:cNvPicPr>
          <p:nvPr/>
        </p:nvPicPr>
        <p:blipFill>
          <a:blip r:embed="rId18"/>
          <a:stretch>
            <a:fillRect/>
          </a:stretch>
        </p:blipFill>
        <p:spPr>
          <a:xfrm>
            <a:off x="6400800" y="4457700"/>
            <a:ext cx="190500" cy="266700"/>
          </a:xfrm>
          <a:prstGeom prst="rect">
            <a:avLst/>
          </a:prstGeom>
        </p:spPr>
      </p:pic>
      <p:pic>
        <p:nvPicPr>
          <p:cNvPr id="21" name="Image 19" descr="preencoded.png"/>
          <p:cNvPicPr>
            <a:picLocks noChangeAspect="1"/>
          </p:cNvPicPr>
          <p:nvPr/>
        </p:nvPicPr>
        <p:blipFill>
          <a:blip r:embed="rId19"/>
          <a:stretch>
            <a:fillRect/>
          </a:stretch>
        </p:blipFill>
        <p:spPr>
          <a:xfrm>
            <a:off x="6400800" y="4991100"/>
            <a:ext cx="238125" cy="266700"/>
          </a:xfrm>
          <a:prstGeom prst="rect">
            <a:avLst/>
          </a:prstGeom>
        </p:spPr>
      </p:pic>
      <p:pic>
        <p:nvPicPr>
          <p:cNvPr id="22" name="Image 20" descr="preencoded.png"/>
          <p:cNvPicPr>
            <a:picLocks noChangeAspect="1"/>
          </p:cNvPicPr>
          <p:nvPr/>
        </p:nvPicPr>
        <p:blipFill>
          <a:blip r:embed="rId12"/>
          <a:stretch>
            <a:fillRect/>
          </a:stretch>
        </p:blipFill>
        <p:spPr>
          <a:xfrm>
            <a:off x="6400800" y="5743575"/>
            <a:ext cx="142875" cy="190500"/>
          </a:xfrm>
          <a:prstGeom prst="rect">
            <a:avLst/>
          </a:prstGeom>
        </p:spPr>
      </p:pic>
      <p:pic>
        <p:nvPicPr>
          <p:cNvPr id="23" name="Image 21" descr="preencoded.png"/>
          <p:cNvPicPr>
            <a:picLocks noChangeAspect="1"/>
          </p:cNvPicPr>
          <p:nvPr/>
        </p:nvPicPr>
        <p:blipFill>
          <a:blip r:embed="rId20"/>
          <a:stretch>
            <a:fillRect/>
          </a:stretch>
        </p:blipFill>
        <p:spPr>
          <a:xfrm>
            <a:off x="6400800" y="6086475"/>
            <a:ext cx="66675" cy="133350"/>
          </a:xfrm>
          <a:prstGeom prst="rect">
            <a:avLst/>
          </a:prstGeom>
        </p:spPr>
      </p:pic>
      <p:pic>
        <p:nvPicPr>
          <p:cNvPr id="24" name="Image 22" descr="preencoded.png"/>
          <p:cNvPicPr>
            <a:picLocks noChangeAspect="1"/>
          </p:cNvPicPr>
          <p:nvPr/>
        </p:nvPicPr>
        <p:blipFill>
          <a:blip r:embed="rId20"/>
          <a:stretch>
            <a:fillRect/>
          </a:stretch>
        </p:blipFill>
        <p:spPr>
          <a:xfrm>
            <a:off x="6400800" y="6315075"/>
            <a:ext cx="66675" cy="133350"/>
          </a:xfrm>
          <a:prstGeom prst="rect">
            <a:avLst/>
          </a:prstGeom>
        </p:spPr>
      </p:pic>
      <p:pic>
        <p:nvPicPr>
          <p:cNvPr id="25" name="Image 23" descr="preencoded.png"/>
          <p:cNvPicPr>
            <a:picLocks noChangeAspect="1"/>
          </p:cNvPicPr>
          <p:nvPr/>
        </p:nvPicPr>
        <p:blipFill>
          <a:blip r:embed="rId20"/>
          <a:stretch>
            <a:fillRect/>
          </a:stretch>
        </p:blipFill>
        <p:spPr>
          <a:xfrm>
            <a:off x="6400800" y="6543675"/>
            <a:ext cx="66675" cy="133350"/>
          </a:xfrm>
          <a:prstGeom prst="rect">
            <a:avLst/>
          </a:prstGeom>
        </p:spPr>
      </p:pic>
      <p:pic>
        <p:nvPicPr>
          <p:cNvPr id="26" name="Image 24" descr="preencoded.png"/>
          <p:cNvPicPr>
            <a:picLocks noChangeAspect="1"/>
          </p:cNvPicPr>
          <p:nvPr/>
        </p:nvPicPr>
        <p:blipFill>
          <a:blip r:embed="rId21"/>
          <a:stretch>
            <a:fillRect/>
          </a:stretch>
        </p:blipFill>
        <p:spPr>
          <a:xfrm>
            <a:off x="457200" y="7115175"/>
            <a:ext cx="11277600" cy="2362200"/>
          </a:xfrm>
          <a:prstGeom prst="rect">
            <a:avLst/>
          </a:prstGeom>
        </p:spPr>
      </p:pic>
      <p:pic>
        <p:nvPicPr>
          <p:cNvPr id="27" name="Image 25" descr="preencoded.png"/>
          <p:cNvPicPr>
            <a:picLocks noChangeAspect="1"/>
          </p:cNvPicPr>
          <p:nvPr/>
        </p:nvPicPr>
        <p:blipFill>
          <a:blip r:embed="rId22"/>
          <a:stretch>
            <a:fillRect/>
          </a:stretch>
        </p:blipFill>
        <p:spPr>
          <a:xfrm>
            <a:off x="609600" y="7305675"/>
            <a:ext cx="238125" cy="190500"/>
          </a:xfrm>
          <a:prstGeom prst="rect">
            <a:avLst/>
          </a:prstGeom>
        </p:spPr>
      </p:pic>
      <p:pic>
        <p:nvPicPr>
          <p:cNvPr id="28" name="Image 26" descr="preencoded.png"/>
          <p:cNvPicPr>
            <a:picLocks noChangeAspect="1"/>
          </p:cNvPicPr>
          <p:nvPr/>
        </p:nvPicPr>
        <p:blipFill>
          <a:blip r:embed="rId23"/>
          <a:stretch>
            <a:fillRect/>
          </a:stretch>
        </p:blipFill>
        <p:spPr>
          <a:xfrm>
            <a:off x="609600" y="7648575"/>
            <a:ext cx="2194471" cy="419100"/>
          </a:xfrm>
          <a:prstGeom prst="rect">
            <a:avLst/>
          </a:prstGeom>
        </p:spPr>
      </p:pic>
      <p:pic>
        <p:nvPicPr>
          <p:cNvPr id="29" name="Image 27" descr="preencoded.png"/>
          <p:cNvPicPr>
            <a:picLocks noChangeAspect="1"/>
          </p:cNvPicPr>
          <p:nvPr/>
        </p:nvPicPr>
        <p:blipFill>
          <a:blip r:embed="rId24"/>
          <a:stretch>
            <a:fillRect/>
          </a:stretch>
        </p:blipFill>
        <p:spPr>
          <a:xfrm>
            <a:off x="2804071" y="7648575"/>
            <a:ext cx="4389090" cy="419100"/>
          </a:xfrm>
          <a:prstGeom prst="rect">
            <a:avLst/>
          </a:prstGeom>
        </p:spPr>
      </p:pic>
      <p:pic>
        <p:nvPicPr>
          <p:cNvPr id="30" name="Image 28" descr="preencoded.png"/>
          <p:cNvPicPr>
            <a:picLocks noChangeAspect="1"/>
          </p:cNvPicPr>
          <p:nvPr/>
        </p:nvPicPr>
        <p:blipFill>
          <a:blip r:embed="rId24"/>
          <a:stretch>
            <a:fillRect/>
          </a:stretch>
        </p:blipFill>
        <p:spPr>
          <a:xfrm>
            <a:off x="7193161" y="7648575"/>
            <a:ext cx="4389239" cy="419100"/>
          </a:xfrm>
          <a:prstGeom prst="rect">
            <a:avLst/>
          </a:prstGeom>
        </p:spPr>
      </p:pic>
      <p:pic>
        <p:nvPicPr>
          <p:cNvPr id="31" name="Image 29" descr="preencoded.png"/>
          <p:cNvPicPr>
            <a:picLocks noChangeAspect="1"/>
          </p:cNvPicPr>
          <p:nvPr/>
        </p:nvPicPr>
        <p:blipFill>
          <a:blip r:embed="rId25"/>
          <a:stretch>
            <a:fillRect/>
          </a:stretch>
        </p:blipFill>
        <p:spPr>
          <a:xfrm>
            <a:off x="609600" y="8067675"/>
            <a:ext cx="2194471" cy="419100"/>
          </a:xfrm>
          <a:prstGeom prst="rect">
            <a:avLst/>
          </a:prstGeom>
        </p:spPr>
      </p:pic>
      <p:pic>
        <p:nvPicPr>
          <p:cNvPr id="32" name="Image 30" descr="preencoded.png"/>
          <p:cNvPicPr>
            <a:picLocks noChangeAspect="1"/>
          </p:cNvPicPr>
          <p:nvPr/>
        </p:nvPicPr>
        <p:blipFill>
          <a:blip r:embed="rId26"/>
          <a:stretch>
            <a:fillRect/>
          </a:stretch>
        </p:blipFill>
        <p:spPr>
          <a:xfrm>
            <a:off x="2804071" y="8067675"/>
            <a:ext cx="4389090" cy="419100"/>
          </a:xfrm>
          <a:prstGeom prst="rect">
            <a:avLst/>
          </a:prstGeom>
        </p:spPr>
      </p:pic>
      <p:pic>
        <p:nvPicPr>
          <p:cNvPr id="33" name="Image 31" descr="preencoded.png"/>
          <p:cNvPicPr>
            <a:picLocks noChangeAspect="1"/>
          </p:cNvPicPr>
          <p:nvPr/>
        </p:nvPicPr>
        <p:blipFill>
          <a:blip r:embed="rId26"/>
          <a:stretch>
            <a:fillRect/>
          </a:stretch>
        </p:blipFill>
        <p:spPr>
          <a:xfrm>
            <a:off x="7193161" y="8067675"/>
            <a:ext cx="4389239" cy="419100"/>
          </a:xfrm>
          <a:prstGeom prst="rect">
            <a:avLst/>
          </a:prstGeom>
        </p:spPr>
      </p:pic>
      <p:pic>
        <p:nvPicPr>
          <p:cNvPr id="34" name="Image 32" descr="preencoded.png"/>
          <p:cNvPicPr>
            <a:picLocks noChangeAspect="1"/>
          </p:cNvPicPr>
          <p:nvPr/>
        </p:nvPicPr>
        <p:blipFill>
          <a:blip r:embed="rId25"/>
          <a:stretch>
            <a:fillRect/>
          </a:stretch>
        </p:blipFill>
        <p:spPr>
          <a:xfrm>
            <a:off x="609600" y="8486775"/>
            <a:ext cx="2194471" cy="419100"/>
          </a:xfrm>
          <a:prstGeom prst="rect">
            <a:avLst/>
          </a:prstGeom>
        </p:spPr>
      </p:pic>
      <p:pic>
        <p:nvPicPr>
          <p:cNvPr id="35" name="Image 33" descr="preencoded.png"/>
          <p:cNvPicPr>
            <a:picLocks noChangeAspect="1"/>
          </p:cNvPicPr>
          <p:nvPr/>
        </p:nvPicPr>
        <p:blipFill>
          <a:blip r:embed="rId26"/>
          <a:stretch>
            <a:fillRect/>
          </a:stretch>
        </p:blipFill>
        <p:spPr>
          <a:xfrm>
            <a:off x="2804071" y="8486775"/>
            <a:ext cx="4389090" cy="419100"/>
          </a:xfrm>
          <a:prstGeom prst="rect">
            <a:avLst/>
          </a:prstGeom>
        </p:spPr>
      </p:pic>
      <p:pic>
        <p:nvPicPr>
          <p:cNvPr id="36" name="Image 34" descr="preencoded.png"/>
          <p:cNvPicPr>
            <a:picLocks noChangeAspect="1"/>
          </p:cNvPicPr>
          <p:nvPr/>
        </p:nvPicPr>
        <p:blipFill>
          <a:blip r:embed="rId26"/>
          <a:stretch>
            <a:fillRect/>
          </a:stretch>
        </p:blipFill>
        <p:spPr>
          <a:xfrm>
            <a:off x="7193161" y="8486775"/>
            <a:ext cx="4389239" cy="419100"/>
          </a:xfrm>
          <a:prstGeom prst="rect">
            <a:avLst/>
          </a:prstGeom>
        </p:spPr>
      </p:pic>
      <p:pic>
        <p:nvPicPr>
          <p:cNvPr id="37" name="Image 35" descr="preencoded.png"/>
          <p:cNvPicPr>
            <a:picLocks noChangeAspect="1"/>
          </p:cNvPicPr>
          <p:nvPr/>
        </p:nvPicPr>
        <p:blipFill>
          <a:blip r:embed="rId25"/>
          <a:stretch>
            <a:fillRect/>
          </a:stretch>
        </p:blipFill>
        <p:spPr>
          <a:xfrm>
            <a:off x="609600" y="8905875"/>
            <a:ext cx="2194471" cy="419100"/>
          </a:xfrm>
          <a:prstGeom prst="rect">
            <a:avLst/>
          </a:prstGeom>
        </p:spPr>
      </p:pic>
      <p:pic>
        <p:nvPicPr>
          <p:cNvPr id="38" name="Image 36" descr="preencoded.png"/>
          <p:cNvPicPr>
            <a:picLocks noChangeAspect="1"/>
          </p:cNvPicPr>
          <p:nvPr/>
        </p:nvPicPr>
        <p:blipFill>
          <a:blip r:embed="rId26"/>
          <a:stretch>
            <a:fillRect/>
          </a:stretch>
        </p:blipFill>
        <p:spPr>
          <a:xfrm>
            <a:off x="2804071" y="8905875"/>
            <a:ext cx="4389090" cy="419100"/>
          </a:xfrm>
          <a:prstGeom prst="rect">
            <a:avLst/>
          </a:prstGeom>
        </p:spPr>
      </p:pic>
      <p:pic>
        <p:nvPicPr>
          <p:cNvPr id="39" name="Image 37" descr="preencoded.png"/>
          <p:cNvPicPr>
            <a:picLocks noChangeAspect="1"/>
          </p:cNvPicPr>
          <p:nvPr/>
        </p:nvPicPr>
        <p:blipFill>
          <a:blip r:embed="rId26"/>
          <a:stretch>
            <a:fillRect/>
          </a:stretch>
        </p:blipFill>
        <p:spPr>
          <a:xfrm>
            <a:off x="7193161" y="8905875"/>
            <a:ext cx="4389239" cy="419100"/>
          </a:xfrm>
          <a:prstGeom prst="rect">
            <a:avLst/>
          </a:prstGeom>
        </p:spPr>
      </p:pic>
      <p:sp>
        <p:nvSpPr>
          <p:cNvPr id="40" name="Text 0"/>
          <p:cNvSpPr/>
          <p:nvPr/>
        </p:nvSpPr>
        <p:spPr>
          <a:xfrm>
            <a:off x="457200" y="457200"/>
            <a:ext cx="112776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E3A8A"/>
                </a:solidFill>
                <a:latin typeface="ui-sans-serif" pitchFamily="34" charset="0"/>
                <a:ea typeface="ui-sans-serif" pitchFamily="34" charset="-122"/>
                <a:cs typeface="ui-sans-serif" pitchFamily="34" charset="-120"/>
              </a:rPr>
              <a:t>API Types and Standards</a:t>
            </a:r>
            <a:endParaRPr lang="en-US" sz="2700" dirty="0"/>
          </a:p>
        </p:txBody>
      </p:sp>
      <p:sp>
        <p:nvSpPr>
          <p:cNvPr id="41" name="Text 1"/>
          <p:cNvSpPr/>
          <p:nvPr/>
        </p:nvSpPr>
        <p:spPr>
          <a:xfrm>
            <a:off x="1047750" y="1409700"/>
            <a:ext cx="52197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FFFFFF"/>
                </a:solidFill>
                <a:latin typeface="ui-sans-serif" pitchFamily="34" charset="0"/>
                <a:ea typeface="ui-sans-serif" pitchFamily="34" charset="-122"/>
                <a:cs typeface="ui-sans-serif" pitchFamily="34" charset="-120"/>
              </a:rPr>
              <a:t>REST</a:t>
            </a:r>
            <a:endParaRPr lang="en-US" sz="2250" dirty="0"/>
          </a:p>
        </p:txBody>
      </p:sp>
      <p:sp>
        <p:nvSpPr>
          <p:cNvPr id="42" name="Text 2"/>
          <p:cNvSpPr/>
          <p:nvPr/>
        </p:nvSpPr>
        <p:spPr>
          <a:xfrm>
            <a:off x="609600" y="1752600"/>
            <a:ext cx="626364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ui-sans-serif" pitchFamily="34" charset="0"/>
                <a:ea typeface="ui-sans-serif" pitchFamily="34" charset="-122"/>
                <a:cs typeface="ui-sans-serif" pitchFamily="34" charset="-120"/>
              </a:rPr>
              <a:t>Representational State Transfer</a:t>
            </a:r>
            <a:endParaRPr lang="en-US" sz="1350" dirty="0"/>
          </a:p>
        </p:txBody>
      </p:sp>
      <p:sp>
        <p:nvSpPr>
          <p:cNvPr id="43" name="Text 3"/>
          <p:cNvSpPr/>
          <p:nvPr/>
        </p:nvSpPr>
        <p:spPr>
          <a:xfrm>
            <a:off x="647700" y="2362200"/>
            <a:ext cx="5143500" cy="9144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 widely adopted architectural style for designing networked applications. RESTful APIs are stateless, meaning each request from a client to a server contains all the information needed to understand the request.</a:t>
            </a:r>
            <a:endParaRPr lang="en-US" sz="1200" dirty="0"/>
          </a:p>
        </p:txBody>
      </p:sp>
      <p:sp>
        <p:nvSpPr>
          <p:cNvPr id="44" name="Text 4"/>
          <p:cNvSpPr/>
          <p:nvPr/>
        </p:nvSpPr>
        <p:spPr>
          <a:xfrm>
            <a:off x="914400" y="3543300"/>
            <a:ext cx="51435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Key Characteristics</a:t>
            </a:r>
            <a:endParaRPr lang="en-US" sz="1500" dirty="0"/>
          </a:p>
        </p:txBody>
      </p:sp>
      <p:sp>
        <p:nvSpPr>
          <p:cNvPr id="45" name="Text 5"/>
          <p:cNvSpPr/>
          <p:nvPr/>
        </p:nvSpPr>
        <p:spPr>
          <a:xfrm>
            <a:off x="952500" y="3924300"/>
            <a:ext cx="3208883"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Stateless</a:t>
            </a:r>
            <a:endParaRPr lang="en-US" sz="1200" dirty="0"/>
          </a:p>
        </p:txBody>
      </p:sp>
      <p:sp>
        <p:nvSpPr>
          <p:cNvPr id="46" name="Text 6"/>
          <p:cNvSpPr/>
          <p:nvPr/>
        </p:nvSpPr>
        <p:spPr>
          <a:xfrm>
            <a:off x="952500" y="4152900"/>
            <a:ext cx="385066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Each request contains all necessary information</a:t>
            </a:r>
            <a:endParaRPr lang="en-US" sz="1050" dirty="0"/>
          </a:p>
        </p:txBody>
      </p:sp>
      <p:sp>
        <p:nvSpPr>
          <p:cNvPr id="47" name="Text 7"/>
          <p:cNvSpPr/>
          <p:nvPr/>
        </p:nvSpPr>
        <p:spPr>
          <a:xfrm>
            <a:off x="952500" y="4457700"/>
            <a:ext cx="3295650"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Cacheable</a:t>
            </a:r>
            <a:endParaRPr lang="en-US" sz="1200" dirty="0"/>
          </a:p>
        </p:txBody>
      </p:sp>
      <p:sp>
        <p:nvSpPr>
          <p:cNvPr id="48" name="Text 8"/>
          <p:cNvSpPr/>
          <p:nvPr/>
        </p:nvSpPr>
        <p:spPr>
          <a:xfrm>
            <a:off x="952500" y="4686300"/>
            <a:ext cx="395478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Responses can be cached for better performance</a:t>
            </a:r>
            <a:endParaRPr lang="en-US" sz="1050" dirty="0"/>
          </a:p>
        </p:txBody>
      </p:sp>
      <p:sp>
        <p:nvSpPr>
          <p:cNvPr id="49" name="Text 9"/>
          <p:cNvSpPr/>
          <p:nvPr/>
        </p:nvSpPr>
        <p:spPr>
          <a:xfrm>
            <a:off x="952500" y="4991100"/>
            <a:ext cx="3695849"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Uniform Interface</a:t>
            </a:r>
            <a:endParaRPr lang="en-US" sz="1200" dirty="0"/>
          </a:p>
        </p:txBody>
      </p:sp>
      <p:sp>
        <p:nvSpPr>
          <p:cNvPr id="50" name="Text 10"/>
          <p:cNvSpPr/>
          <p:nvPr/>
        </p:nvSpPr>
        <p:spPr>
          <a:xfrm>
            <a:off x="952500" y="5219700"/>
            <a:ext cx="4435019"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Uses standard HTTP methods: GET, POST, PUT, DELETE</a:t>
            </a:r>
            <a:endParaRPr lang="en-US" sz="1050" dirty="0"/>
          </a:p>
        </p:txBody>
      </p:sp>
      <p:sp>
        <p:nvSpPr>
          <p:cNvPr id="51" name="Text 11"/>
          <p:cNvSpPr/>
          <p:nvPr/>
        </p:nvSpPr>
        <p:spPr>
          <a:xfrm>
            <a:off x="866775" y="5705475"/>
            <a:ext cx="51435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Use Cases</a:t>
            </a:r>
            <a:endParaRPr lang="en-US" sz="1500" dirty="0"/>
          </a:p>
        </p:txBody>
      </p:sp>
      <p:sp>
        <p:nvSpPr>
          <p:cNvPr id="52" name="Text 12"/>
          <p:cNvSpPr/>
          <p:nvPr/>
        </p:nvSpPr>
        <p:spPr>
          <a:xfrm>
            <a:off x="790575" y="6048375"/>
            <a:ext cx="3018770" cy="190500"/>
          </a:xfrm>
          <a:prstGeom prst="rect">
            <a:avLst/>
          </a:prstGeom>
          <a:noFill/>
          <a:ln/>
        </p:spPr>
        <p:txBody>
          <a:bodyPr vert="horz" wrap="square" lIns="0" tIns="0" rIns="0" bIns="0" rtlCol="0" anchor="t"/>
          <a:lstStyle/>
          <a:p>
            <a:pPr marL="0" indent="0" algn="l">
              <a:lnSpc>
                <a:spcPts val="1500"/>
              </a:lnSpc>
              <a:buNone/>
            </a:pPr>
            <a:r>
              <a:rPr lang="en-US" sz="1050" dirty="0">
                <a:solidFill>
                  <a:srgbClr val="4B5563"/>
                </a:solidFill>
                <a:latin typeface="ui-sans-serif" pitchFamily="34" charset="0"/>
                <a:ea typeface="ui-sans-serif" pitchFamily="34" charset="-122"/>
                <a:cs typeface="ui-sans-serif" pitchFamily="34" charset="-120"/>
              </a:rPr>
              <a:t>Web services and mobile applications</a:t>
            </a:r>
            <a:endParaRPr lang="en-US" sz="1050" dirty="0"/>
          </a:p>
        </p:txBody>
      </p:sp>
      <p:sp>
        <p:nvSpPr>
          <p:cNvPr id="53" name="Text 13"/>
          <p:cNvSpPr/>
          <p:nvPr/>
        </p:nvSpPr>
        <p:spPr>
          <a:xfrm>
            <a:off x="790575" y="6276975"/>
            <a:ext cx="3062347" cy="190500"/>
          </a:xfrm>
          <a:prstGeom prst="rect">
            <a:avLst/>
          </a:prstGeom>
          <a:noFill/>
          <a:ln/>
        </p:spPr>
        <p:txBody>
          <a:bodyPr vert="horz" wrap="square" lIns="0" tIns="0" rIns="0" bIns="0" rtlCol="0" anchor="t"/>
          <a:lstStyle/>
          <a:p>
            <a:pPr marL="0" indent="0" algn="l">
              <a:lnSpc>
                <a:spcPts val="1500"/>
              </a:lnSpc>
              <a:buNone/>
            </a:pPr>
            <a:r>
              <a:rPr lang="en-US" sz="1050" dirty="0">
                <a:solidFill>
                  <a:srgbClr val="4B5563"/>
                </a:solidFill>
                <a:latin typeface="ui-sans-serif" pitchFamily="34" charset="0"/>
                <a:ea typeface="ui-sans-serif" pitchFamily="34" charset="-122"/>
                <a:cs typeface="ui-sans-serif" pitchFamily="34" charset="-120"/>
              </a:rPr>
              <a:t>Public APIs and developer ecosystems</a:t>
            </a:r>
            <a:endParaRPr lang="en-US" sz="1050" dirty="0"/>
          </a:p>
        </p:txBody>
      </p:sp>
      <p:sp>
        <p:nvSpPr>
          <p:cNvPr id="54" name="Text 14"/>
          <p:cNvSpPr/>
          <p:nvPr/>
        </p:nvSpPr>
        <p:spPr>
          <a:xfrm>
            <a:off x="790575" y="6505575"/>
            <a:ext cx="2177236" cy="190500"/>
          </a:xfrm>
          <a:prstGeom prst="rect">
            <a:avLst/>
          </a:prstGeom>
          <a:noFill/>
          <a:ln/>
        </p:spPr>
        <p:txBody>
          <a:bodyPr vert="horz" wrap="square" lIns="0" tIns="0" rIns="0" bIns="0" rtlCol="0" anchor="t"/>
          <a:lstStyle/>
          <a:p>
            <a:pPr marL="0" indent="0" algn="l">
              <a:lnSpc>
                <a:spcPts val="1500"/>
              </a:lnSpc>
              <a:buNone/>
            </a:pPr>
            <a:r>
              <a:rPr lang="en-US" sz="1050" dirty="0">
                <a:solidFill>
                  <a:srgbClr val="4B5563"/>
                </a:solidFill>
                <a:latin typeface="ui-sans-serif" pitchFamily="34" charset="0"/>
                <a:ea typeface="ui-sans-serif" pitchFamily="34" charset="-122"/>
                <a:cs typeface="ui-sans-serif" pitchFamily="34" charset="-120"/>
              </a:rPr>
              <a:t>Resource-based operations</a:t>
            </a:r>
            <a:endParaRPr lang="en-US" sz="1050" dirty="0"/>
          </a:p>
        </p:txBody>
      </p:sp>
      <p:sp>
        <p:nvSpPr>
          <p:cNvPr id="55" name="Text 15"/>
          <p:cNvSpPr/>
          <p:nvPr/>
        </p:nvSpPr>
        <p:spPr>
          <a:xfrm>
            <a:off x="6762750" y="1409700"/>
            <a:ext cx="52197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FFFFFF"/>
                </a:solidFill>
                <a:latin typeface="ui-sans-serif" pitchFamily="34" charset="0"/>
                <a:ea typeface="ui-sans-serif" pitchFamily="34" charset="-122"/>
                <a:cs typeface="ui-sans-serif" pitchFamily="34" charset="-120"/>
              </a:rPr>
              <a:t>SOAP</a:t>
            </a:r>
            <a:endParaRPr lang="en-US" sz="2250" dirty="0"/>
          </a:p>
        </p:txBody>
      </p:sp>
      <p:sp>
        <p:nvSpPr>
          <p:cNvPr id="56" name="Text 16"/>
          <p:cNvSpPr/>
          <p:nvPr/>
        </p:nvSpPr>
        <p:spPr>
          <a:xfrm>
            <a:off x="6362700" y="1752600"/>
            <a:ext cx="626364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ui-sans-serif" pitchFamily="34" charset="0"/>
                <a:ea typeface="ui-sans-serif" pitchFamily="34" charset="-122"/>
                <a:cs typeface="ui-sans-serif" pitchFamily="34" charset="-120"/>
              </a:rPr>
              <a:t>Simple Object Access Protocol</a:t>
            </a:r>
            <a:endParaRPr lang="en-US" sz="1350" dirty="0"/>
          </a:p>
        </p:txBody>
      </p:sp>
      <p:sp>
        <p:nvSpPr>
          <p:cNvPr id="57" name="Text 17"/>
          <p:cNvSpPr/>
          <p:nvPr/>
        </p:nvSpPr>
        <p:spPr>
          <a:xfrm>
            <a:off x="6400800" y="2362200"/>
            <a:ext cx="5143500" cy="9144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 protocol for exchanging structured information in the implementation of web services. SOAP relies on XML for its message format and often operates over HTTP, but can also use other protocols like SMTP or TCP.</a:t>
            </a:r>
            <a:endParaRPr lang="en-US" sz="1200" dirty="0"/>
          </a:p>
        </p:txBody>
      </p:sp>
      <p:sp>
        <p:nvSpPr>
          <p:cNvPr id="58" name="Text 18"/>
          <p:cNvSpPr/>
          <p:nvPr/>
        </p:nvSpPr>
        <p:spPr>
          <a:xfrm>
            <a:off x="6667500" y="3543300"/>
            <a:ext cx="51435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Key Characteristics</a:t>
            </a:r>
            <a:endParaRPr lang="en-US" sz="1500" dirty="0"/>
          </a:p>
        </p:txBody>
      </p:sp>
      <p:sp>
        <p:nvSpPr>
          <p:cNvPr id="59" name="Text 19"/>
          <p:cNvSpPr/>
          <p:nvPr/>
        </p:nvSpPr>
        <p:spPr>
          <a:xfrm>
            <a:off x="6657975" y="3924300"/>
            <a:ext cx="4076998"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XML-based</a:t>
            </a:r>
            <a:endParaRPr lang="en-US" sz="1200" dirty="0"/>
          </a:p>
        </p:txBody>
      </p:sp>
      <p:sp>
        <p:nvSpPr>
          <p:cNvPr id="60" name="Text 20"/>
          <p:cNvSpPr/>
          <p:nvPr/>
        </p:nvSpPr>
        <p:spPr>
          <a:xfrm>
            <a:off x="6657975" y="4152900"/>
            <a:ext cx="4892397"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Structured message format with envelope, header, and body</a:t>
            </a:r>
            <a:endParaRPr lang="en-US" sz="1050" dirty="0"/>
          </a:p>
        </p:txBody>
      </p:sp>
      <p:sp>
        <p:nvSpPr>
          <p:cNvPr id="61" name="Text 21"/>
          <p:cNvSpPr/>
          <p:nvPr/>
        </p:nvSpPr>
        <p:spPr>
          <a:xfrm>
            <a:off x="6705600" y="4457700"/>
            <a:ext cx="3228261"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Formal Standards</a:t>
            </a:r>
            <a:endParaRPr lang="en-US" sz="1200" dirty="0"/>
          </a:p>
        </p:txBody>
      </p:sp>
      <p:sp>
        <p:nvSpPr>
          <p:cNvPr id="62" name="Text 22"/>
          <p:cNvSpPr/>
          <p:nvPr/>
        </p:nvSpPr>
        <p:spPr>
          <a:xfrm>
            <a:off x="6705600" y="4686300"/>
            <a:ext cx="3228261"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Built-in security and transaction support</a:t>
            </a:r>
            <a:endParaRPr lang="en-US" sz="1050" dirty="0"/>
          </a:p>
        </p:txBody>
      </p:sp>
      <p:sp>
        <p:nvSpPr>
          <p:cNvPr id="63" name="Text 23"/>
          <p:cNvSpPr/>
          <p:nvPr/>
        </p:nvSpPr>
        <p:spPr>
          <a:xfrm>
            <a:off x="6753225" y="4991100"/>
            <a:ext cx="3669357"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Protocol Flexibility</a:t>
            </a:r>
            <a:endParaRPr lang="en-US" sz="1200" dirty="0"/>
          </a:p>
        </p:txBody>
      </p:sp>
      <p:sp>
        <p:nvSpPr>
          <p:cNvPr id="64" name="Text 24"/>
          <p:cNvSpPr/>
          <p:nvPr/>
        </p:nvSpPr>
        <p:spPr>
          <a:xfrm>
            <a:off x="6753225" y="5219700"/>
            <a:ext cx="4403229"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Can operate over multiple protocols (HTTP, SMTP, TCP)</a:t>
            </a:r>
            <a:endParaRPr lang="en-US" sz="1050" dirty="0"/>
          </a:p>
        </p:txBody>
      </p:sp>
      <p:sp>
        <p:nvSpPr>
          <p:cNvPr id="65" name="Text 25"/>
          <p:cNvSpPr/>
          <p:nvPr/>
        </p:nvSpPr>
        <p:spPr>
          <a:xfrm>
            <a:off x="6619875" y="5705475"/>
            <a:ext cx="51435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Use Cases</a:t>
            </a:r>
            <a:endParaRPr lang="en-US" sz="1500" dirty="0"/>
          </a:p>
        </p:txBody>
      </p:sp>
      <p:sp>
        <p:nvSpPr>
          <p:cNvPr id="66" name="Text 26"/>
          <p:cNvSpPr/>
          <p:nvPr/>
        </p:nvSpPr>
        <p:spPr>
          <a:xfrm>
            <a:off x="6543675" y="6048375"/>
            <a:ext cx="3997643" cy="190500"/>
          </a:xfrm>
          <a:prstGeom prst="rect">
            <a:avLst/>
          </a:prstGeom>
          <a:noFill/>
          <a:ln/>
        </p:spPr>
        <p:txBody>
          <a:bodyPr vert="horz" wrap="square" lIns="0" tIns="0" rIns="0" bIns="0" rtlCol="0" anchor="t"/>
          <a:lstStyle/>
          <a:p>
            <a:pPr marL="0" indent="0" algn="l">
              <a:lnSpc>
                <a:spcPts val="1500"/>
              </a:lnSpc>
              <a:buNone/>
            </a:pPr>
            <a:r>
              <a:rPr lang="en-US" sz="1050" dirty="0">
                <a:solidFill>
                  <a:srgbClr val="4B5563"/>
                </a:solidFill>
                <a:latin typeface="ui-sans-serif" pitchFamily="34" charset="0"/>
                <a:ea typeface="ui-sans-serif" pitchFamily="34" charset="-122"/>
                <a:cs typeface="ui-sans-serif" pitchFamily="34" charset="-120"/>
              </a:rPr>
              <a:t>Enterprise applications with complex transactions</a:t>
            </a:r>
            <a:endParaRPr lang="en-US" sz="1050" dirty="0"/>
          </a:p>
        </p:txBody>
      </p:sp>
      <p:sp>
        <p:nvSpPr>
          <p:cNvPr id="67" name="Text 27"/>
          <p:cNvSpPr/>
          <p:nvPr/>
        </p:nvSpPr>
        <p:spPr>
          <a:xfrm>
            <a:off x="6543675" y="6276975"/>
            <a:ext cx="2664262" cy="190500"/>
          </a:xfrm>
          <a:prstGeom prst="rect">
            <a:avLst/>
          </a:prstGeom>
          <a:noFill/>
          <a:ln/>
        </p:spPr>
        <p:txBody>
          <a:bodyPr vert="horz" wrap="square" lIns="0" tIns="0" rIns="0" bIns="0" rtlCol="0" anchor="t"/>
          <a:lstStyle/>
          <a:p>
            <a:pPr marL="0" indent="0" algn="l">
              <a:lnSpc>
                <a:spcPts val="1500"/>
              </a:lnSpc>
              <a:buNone/>
            </a:pPr>
            <a:r>
              <a:rPr lang="en-US" sz="1050" dirty="0">
                <a:solidFill>
                  <a:srgbClr val="4B5563"/>
                </a:solidFill>
                <a:latin typeface="ui-sans-serif" pitchFamily="34" charset="0"/>
                <a:ea typeface="ui-sans-serif" pitchFamily="34" charset="-122"/>
                <a:cs typeface="ui-sans-serif" pitchFamily="34" charset="-120"/>
              </a:rPr>
              <a:t>Financial and healthcare services</a:t>
            </a:r>
            <a:endParaRPr lang="en-US" sz="1050" dirty="0"/>
          </a:p>
        </p:txBody>
      </p:sp>
      <p:sp>
        <p:nvSpPr>
          <p:cNvPr id="68" name="Text 28"/>
          <p:cNvSpPr/>
          <p:nvPr/>
        </p:nvSpPr>
        <p:spPr>
          <a:xfrm>
            <a:off x="6543675" y="6505575"/>
            <a:ext cx="3679567" cy="190500"/>
          </a:xfrm>
          <a:prstGeom prst="rect">
            <a:avLst/>
          </a:prstGeom>
          <a:noFill/>
          <a:ln/>
        </p:spPr>
        <p:txBody>
          <a:bodyPr vert="horz" wrap="square" lIns="0" tIns="0" rIns="0" bIns="0" rtlCol="0" anchor="t"/>
          <a:lstStyle/>
          <a:p>
            <a:pPr marL="0" indent="0" algn="l">
              <a:lnSpc>
                <a:spcPts val="1500"/>
              </a:lnSpc>
              <a:buNone/>
            </a:pPr>
            <a:r>
              <a:rPr lang="en-US" sz="1050" dirty="0">
                <a:solidFill>
                  <a:srgbClr val="4B5563"/>
                </a:solidFill>
                <a:latin typeface="ui-sans-serif" pitchFamily="34" charset="0"/>
                <a:ea typeface="ui-sans-serif" pitchFamily="34" charset="-122"/>
                <a:cs typeface="ui-sans-serif" pitchFamily="34" charset="-120"/>
              </a:rPr>
              <a:t>Services requiring high security and reliability</a:t>
            </a:r>
            <a:endParaRPr lang="en-US" sz="1050" dirty="0"/>
          </a:p>
        </p:txBody>
      </p:sp>
      <p:sp>
        <p:nvSpPr>
          <p:cNvPr id="69" name="Text 29"/>
          <p:cNvSpPr/>
          <p:nvPr/>
        </p:nvSpPr>
        <p:spPr>
          <a:xfrm>
            <a:off x="923925" y="7267575"/>
            <a:ext cx="109728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REST vs. SOAP Comparison</a:t>
            </a:r>
            <a:endParaRPr lang="en-US" sz="1500" dirty="0"/>
          </a:p>
        </p:txBody>
      </p:sp>
      <p:sp>
        <p:nvSpPr>
          <p:cNvPr id="70" name="Text 30"/>
          <p:cNvSpPr/>
          <p:nvPr/>
        </p:nvSpPr>
        <p:spPr>
          <a:xfrm>
            <a:off x="704850" y="7648575"/>
            <a:ext cx="2194471" cy="419100"/>
          </a:xfrm>
          <a:prstGeom prst="rect">
            <a:avLst/>
          </a:prstGeom>
          <a:noFill/>
          <a:ln/>
        </p:spPr>
        <p:txBody>
          <a:bodyPr vert="horz" wrap="square" lIns="0" tIns="0" rIns="0" bIns="0" rtlCol="0" anchor="t"/>
          <a:lstStyle/>
          <a:p>
            <a:pPr marL="0" indent="0" algn="l">
              <a:lnSpc>
                <a:spcPts val="1800"/>
              </a:lnSpc>
              <a:buNone/>
            </a:pPr>
            <a:r>
              <a:rPr lang="en-US" sz="1200" b="1" dirty="0">
                <a:solidFill>
                  <a:srgbClr val="334155"/>
                </a:solidFill>
                <a:latin typeface="ui-sans-serif" pitchFamily="34" charset="0"/>
                <a:ea typeface="ui-sans-serif" pitchFamily="34" charset="-122"/>
                <a:cs typeface="ui-sans-serif" pitchFamily="34" charset="-120"/>
              </a:rPr>
              <a:t>Feature</a:t>
            </a:r>
            <a:endParaRPr lang="en-US" sz="1200" dirty="0"/>
          </a:p>
        </p:txBody>
      </p:sp>
      <p:sp>
        <p:nvSpPr>
          <p:cNvPr id="71" name="Text 31"/>
          <p:cNvSpPr/>
          <p:nvPr/>
        </p:nvSpPr>
        <p:spPr>
          <a:xfrm>
            <a:off x="2899321" y="7648575"/>
            <a:ext cx="4389090" cy="419100"/>
          </a:xfrm>
          <a:prstGeom prst="rect">
            <a:avLst/>
          </a:prstGeom>
          <a:noFill/>
          <a:ln/>
        </p:spPr>
        <p:txBody>
          <a:bodyPr vert="horz" wrap="square" lIns="0" tIns="0" rIns="0" bIns="0" rtlCol="0" anchor="t"/>
          <a:lstStyle/>
          <a:p>
            <a:pPr marL="0" indent="0" algn="l">
              <a:lnSpc>
                <a:spcPts val="1800"/>
              </a:lnSpc>
              <a:buNone/>
            </a:pPr>
            <a:r>
              <a:rPr lang="en-US" sz="1200" b="1" dirty="0">
                <a:solidFill>
                  <a:srgbClr val="334155"/>
                </a:solidFill>
                <a:latin typeface="ui-sans-serif" pitchFamily="34" charset="0"/>
                <a:ea typeface="ui-sans-serif" pitchFamily="34" charset="-122"/>
                <a:cs typeface="ui-sans-serif" pitchFamily="34" charset="-120"/>
              </a:rPr>
              <a:t>REST</a:t>
            </a:r>
            <a:endParaRPr lang="en-US" sz="1200" dirty="0"/>
          </a:p>
        </p:txBody>
      </p:sp>
      <p:sp>
        <p:nvSpPr>
          <p:cNvPr id="72" name="Text 32"/>
          <p:cNvSpPr/>
          <p:nvPr/>
        </p:nvSpPr>
        <p:spPr>
          <a:xfrm>
            <a:off x="7288411" y="7648575"/>
            <a:ext cx="4389239" cy="419100"/>
          </a:xfrm>
          <a:prstGeom prst="rect">
            <a:avLst/>
          </a:prstGeom>
          <a:noFill/>
          <a:ln/>
        </p:spPr>
        <p:txBody>
          <a:bodyPr vert="horz" wrap="square" lIns="0" tIns="0" rIns="0" bIns="0" rtlCol="0" anchor="t"/>
          <a:lstStyle/>
          <a:p>
            <a:pPr marL="0" indent="0" algn="l">
              <a:lnSpc>
                <a:spcPts val="1800"/>
              </a:lnSpc>
              <a:buNone/>
            </a:pPr>
            <a:r>
              <a:rPr lang="en-US" sz="1200" b="1" dirty="0">
                <a:solidFill>
                  <a:srgbClr val="334155"/>
                </a:solidFill>
                <a:latin typeface="ui-sans-serif" pitchFamily="34" charset="0"/>
                <a:ea typeface="ui-sans-serif" pitchFamily="34" charset="-122"/>
                <a:cs typeface="ui-sans-serif" pitchFamily="34" charset="-120"/>
              </a:rPr>
              <a:t>SOAP</a:t>
            </a:r>
            <a:endParaRPr lang="en-US" sz="1200" dirty="0"/>
          </a:p>
        </p:txBody>
      </p:sp>
      <p:sp>
        <p:nvSpPr>
          <p:cNvPr id="73" name="Text 33"/>
          <p:cNvSpPr/>
          <p:nvPr/>
        </p:nvSpPr>
        <p:spPr>
          <a:xfrm>
            <a:off x="704850" y="8067675"/>
            <a:ext cx="2633365" cy="419100"/>
          </a:xfrm>
          <a:prstGeom prst="rect">
            <a:avLst/>
          </a:prstGeom>
          <a:noFill/>
          <a:ln/>
        </p:spPr>
        <p:txBody>
          <a:bodyPr vert="horz" wrap="square" lIns="0" tIns="0" rIns="0" bIns="0" rtlCol="0" anchor="t"/>
          <a:lstStyle/>
          <a:p>
            <a:pPr marL="0" indent="0">
              <a:lnSpc>
                <a:spcPts val="1800"/>
              </a:lnSpc>
              <a:buNone/>
            </a:pPr>
            <a:r>
              <a:rPr lang="en-US" sz="1200" dirty="0">
                <a:solidFill>
                  <a:srgbClr val="334155"/>
                </a:solidFill>
                <a:latin typeface="ui-sans-serif" pitchFamily="34" charset="0"/>
                <a:ea typeface="ui-sans-serif" pitchFamily="34" charset="-122"/>
                <a:cs typeface="ui-sans-serif" pitchFamily="34" charset="-120"/>
              </a:rPr>
              <a:t>Architecture</a:t>
            </a:r>
            <a:endParaRPr lang="en-US" sz="1200" dirty="0"/>
          </a:p>
        </p:txBody>
      </p:sp>
      <p:sp>
        <p:nvSpPr>
          <p:cNvPr id="74" name="Text 34"/>
          <p:cNvSpPr/>
          <p:nvPr/>
        </p:nvSpPr>
        <p:spPr>
          <a:xfrm>
            <a:off x="2899321" y="8067675"/>
            <a:ext cx="4389090" cy="419100"/>
          </a:xfrm>
          <a:prstGeom prst="rect">
            <a:avLst/>
          </a:prstGeom>
          <a:noFill/>
          <a:ln/>
        </p:spPr>
        <p:txBody>
          <a:bodyPr vert="horz" wrap="square" lIns="0" tIns="0" rIns="0" bIns="0" rtlCol="0" anchor="t"/>
          <a:lstStyle/>
          <a:p>
            <a:pPr marL="0" indent="0">
              <a:lnSpc>
                <a:spcPts val="1800"/>
              </a:lnSpc>
              <a:buNone/>
            </a:pPr>
            <a:r>
              <a:rPr lang="en-US" sz="1200" dirty="0">
                <a:solidFill>
                  <a:srgbClr val="334155"/>
                </a:solidFill>
                <a:latin typeface="ui-sans-serif" pitchFamily="34" charset="0"/>
                <a:ea typeface="ui-sans-serif" pitchFamily="34" charset="-122"/>
                <a:cs typeface="ui-sans-serif" pitchFamily="34" charset="-120"/>
              </a:rPr>
              <a:t>Architectural style</a:t>
            </a:r>
            <a:endParaRPr lang="en-US" sz="1200" dirty="0"/>
          </a:p>
        </p:txBody>
      </p:sp>
      <p:sp>
        <p:nvSpPr>
          <p:cNvPr id="75" name="Text 35"/>
          <p:cNvSpPr/>
          <p:nvPr/>
        </p:nvSpPr>
        <p:spPr>
          <a:xfrm>
            <a:off x="7288411" y="8067675"/>
            <a:ext cx="4389239" cy="419100"/>
          </a:xfrm>
          <a:prstGeom prst="rect">
            <a:avLst/>
          </a:prstGeom>
          <a:noFill/>
          <a:ln/>
        </p:spPr>
        <p:txBody>
          <a:bodyPr vert="horz" wrap="square" lIns="0" tIns="0" rIns="0" bIns="0" rtlCol="0" anchor="t"/>
          <a:lstStyle/>
          <a:p>
            <a:pPr marL="0" indent="0">
              <a:lnSpc>
                <a:spcPts val="1800"/>
              </a:lnSpc>
              <a:buNone/>
            </a:pPr>
            <a:r>
              <a:rPr lang="en-US" sz="1200" dirty="0">
                <a:solidFill>
                  <a:srgbClr val="334155"/>
                </a:solidFill>
                <a:latin typeface="ui-sans-serif" pitchFamily="34" charset="0"/>
                <a:ea typeface="ui-sans-serif" pitchFamily="34" charset="-122"/>
                <a:cs typeface="ui-sans-serif" pitchFamily="34" charset="-120"/>
              </a:rPr>
              <a:t>Formal protocol</a:t>
            </a:r>
            <a:endParaRPr lang="en-US" sz="1200" dirty="0"/>
          </a:p>
        </p:txBody>
      </p:sp>
      <p:sp>
        <p:nvSpPr>
          <p:cNvPr id="76" name="Text 36"/>
          <p:cNvSpPr/>
          <p:nvPr/>
        </p:nvSpPr>
        <p:spPr>
          <a:xfrm>
            <a:off x="704850" y="8486775"/>
            <a:ext cx="2633365" cy="419100"/>
          </a:xfrm>
          <a:prstGeom prst="rect">
            <a:avLst/>
          </a:prstGeom>
          <a:noFill/>
          <a:ln/>
        </p:spPr>
        <p:txBody>
          <a:bodyPr vert="horz" wrap="square" lIns="0" tIns="0" rIns="0" bIns="0" rtlCol="0" anchor="t"/>
          <a:lstStyle/>
          <a:p>
            <a:pPr marL="0" indent="0">
              <a:lnSpc>
                <a:spcPts val="1800"/>
              </a:lnSpc>
              <a:buNone/>
            </a:pPr>
            <a:r>
              <a:rPr lang="en-US" sz="1200" dirty="0">
                <a:solidFill>
                  <a:srgbClr val="334155"/>
                </a:solidFill>
                <a:latin typeface="ui-sans-serif" pitchFamily="34" charset="0"/>
                <a:ea typeface="ui-sans-serif" pitchFamily="34" charset="-122"/>
                <a:cs typeface="ui-sans-serif" pitchFamily="34" charset="-120"/>
              </a:rPr>
              <a:t>Message Format</a:t>
            </a:r>
            <a:endParaRPr lang="en-US" sz="1200" dirty="0"/>
          </a:p>
        </p:txBody>
      </p:sp>
      <p:sp>
        <p:nvSpPr>
          <p:cNvPr id="77" name="Text 37"/>
          <p:cNvSpPr/>
          <p:nvPr/>
        </p:nvSpPr>
        <p:spPr>
          <a:xfrm>
            <a:off x="2899321" y="8486775"/>
            <a:ext cx="5266908" cy="419100"/>
          </a:xfrm>
          <a:prstGeom prst="rect">
            <a:avLst/>
          </a:prstGeom>
          <a:noFill/>
          <a:ln/>
        </p:spPr>
        <p:txBody>
          <a:bodyPr vert="horz" wrap="square" lIns="0" tIns="0" rIns="0" bIns="0" rtlCol="0" anchor="t"/>
          <a:lstStyle/>
          <a:p>
            <a:pPr marL="0" indent="0">
              <a:lnSpc>
                <a:spcPts val="1800"/>
              </a:lnSpc>
              <a:buNone/>
            </a:pPr>
            <a:r>
              <a:rPr lang="en-US" sz="1200" dirty="0">
                <a:solidFill>
                  <a:srgbClr val="334155"/>
                </a:solidFill>
                <a:latin typeface="ui-sans-serif" pitchFamily="34" charset="0"/>
                <a:ea typeface="ui-sans-serif" pitchFamily="34" charset="-122"/>
                <a:cs typeface="ui-sans-serif" pitchFamily="34" charset="-120"/>
              </a:rPr>
              <a:t>Various (JSON, XML, HTML)</a:t>
            </a:r>
            <a:endParaRPr lang="en-US" sz="1200" dirty="0"/>
          </a:p>
        </p:txBody>
      </p:sp>
      <p:sp>
        <p:nvSpPr>
          <p:cNvPr id="78" name="Text 38"/>
          <p:cNvSpPr/>
          <p:nvPr/>
        </p:nvSpPr>
        <p:spPr>
          <a:xfrm>
            <a:off x="7288411" y="8486775"/>
            <a:ext cx="4389239" cy="419100"/>
          </a:xfrm>
          <a:prstGeom prst="rect">
            <a:avLst/>
          </a:prstGeom>
          <a:noFill/>
          <a:ln/>
        </p:spPr>
        <p:txBody>
          <a:bodyPr vert="horz" wrap="square" lIns="0" tIns="0" rIns="0" bIns="0" rtlCol="0" anchor="t"/>
          <a:lstStyle/>
          <a:p>
            <a:pPr marL="0" indent="0">
              <a:lnSpc>
                <a:spcPts val="1800"/>
              </a:lnSpc>
              <a:buNone/>
            </a:pPr>
            <a:r>
              <a:rPr lang="en-US" sz="1200" dirty="0">
                <a:solidFill>
                  <a:srgbClr val="334155"/>
                </a:solidFill>
                <a:latin typeface="ui-sans-serif" pitchFamily="34" charset="0"/>
                <a:ea typeface="ui-sans-serif" pitchFamily="34" charset="-122"/>
                <a:cs typeface="ui-sans-serif" pitchFamily="34" charset="-120"/>
              </a:rPr>
              <a:t>XML only</a:t>
            </a:r>
            <a:endParaRPr lang="en-US" sz="1200" dirty="0"/>
          </a:p>
        </p:txBody>
      </p:sp>
      <p:sp>
        <p:nvSpPr>
          <p:cNvPr id="79" name="Text 39"/>
          <p:cNvSpPr/>
          <p:nvPr/>
        </p:nvSpPr>
        <p:spPr>
          <a:xfrm>
            <a:off x="704850" y="8905875"/>
            <a:ext cx="2633365" cy="419100"/>
          </a:xfrm>
          <a:prstGeom prst="rect">
            <a:avLst/>
          </a:prstGeom>
          <a:noFill/>
          <a:ln/>
        </p:spPr>
        <p:txBody>
          <a:bodyPr vert="horz" wrap="square" lIns="0" tIns="0" rIns="0" bIns="0" rtlCol="0" anchor="t"/>
          <a:lstStyle/>
          <a:p>
            <a:pPr marL="0" indent="0">
              <a:lnSpc>
                <a:spcPts val="1800"/>
              </a:lnSpc>
              <a:buNone/>
            </a:pPr>
            <a:r>
              <a:rPr lang="en-US" sz="1200" dirty="0">
                <a:solidFill>
                  <a:srgbClr val="334155"/>
                </a:solidFill>
                <a:latin typeface="ui-sans-serif" pitchFamily="34" charset="0"/>
                <a:ea typeface="ui-sans-serif" pitchFamily="34" charset="-122"/>
                <a:cs typeface="ui-sans-serif" pitchFamily="34" charset="-120"/>
              </a:rPr>
              <a:t>State Management</a:t>
            </a:r>
            <a:endParaRPr lang="en-US" sz="1200" dirty="0"/>
          </a:p>
        </p:txBody>
      </p:sp>
      <p:sp>
        <p:nvSpPr>
          <p:cNvPr id="80" name="Text 40"/>
          <p:cNvSpPr/>
          <p:nvPr/>
        </p:nvSpPr>
        <p:spPr>
          <a:xfrm>
            <a:off x="2899321" y="8905875"/>
            <a:ext cx="4389090" cy="419100"/>
          </a:xfrm>
          <a:prstGeom prst="rect">
            <a:avLst/>
          </a:prstGeom>
          <a:noFill/>
          <a:ln/>
        </p:spPr>
        <p:txBody>
          <a:bodyPr vert="horz" wrap="square" lIns="0" tIns="0" rIns="0" bIns="0" rtlCol="0" anchor="t"/>
          <a:lstStyle/>
          <a:p>
            <a:pPr marL="0" indent="0">
              <a:lnSpc>
                <a:spcPts val="1800"/>
              </a:lnSpc>
              <a:buNone/>
            </a:pPr>
            <a:r>
              <a:rPr lang="en-US" sz="1200" dirty="0">
                <a:solidFill>
                  <a:srgbClr val="334155"/>
                </a:solidFill>
                <a:latin typeface="ui-sans-serif" pitchFamily="34" charset="0"/>
                <a:ea typeface="ui-sans-serif" pitchFamily="34" charset="-122"/>
                <a:cs typeface="ui-sans-serif" pitchFamily="34" charset="-120"/>
              </a:rPr>
              <a:t>Stateless</a:t>
            </a:r>
            <a:endParaRPr lang="en-US" sz="1200" dirty="0"/>
          </a:p>
        </p:txBody>
      </p:sp>
      <p:sp>
        <p:nvSpPr>
          <p:cNvPr id="81" name="Text 41"/>
          <p:cNvSpPr/>
          <p:nvPr/>
        </p:nvSpPr>
        <p:spPr>
          <a:xfrm>
            <a:off x="7288411" y="8905875"/>
            <a:ext cx="4389239" cy="419100"/>
          </a:xfrm>
          <a:prstGeom prst="rect">
            <a:avLst/>
          </a:prstGeom>
          <a:noFill/>
          <a:ln/>
        </p:spPr>
        <p:txBody>
          <a:bodyPr vert="horz" wrap="square" lIns="0" tIns="0" rIns="0" bIns="0" rtlCol="0" anchor="t"/>
          <a:lstStyle/>
          <a:p>
            <a:pPr marL="0" indent="0">
              <a:lnSpc>
                <a:spcPts val="1800"/>
              </a:lnSpc>
              <a:buNone/>
            </a:pPr>
            <a:r>
              <a:rPr lang="en-US" sz="1200" dirty="0">
                <a:solidFill>
                  <a:srgbClr val="334155"/>
                </a:solidFill>
                <a:latin typeface="ui-sans-serif" pitchFamily="34" charset="0"/>
                <a:ea typeface="ui-sans-serif" pitchFamily="34" charset="-122"/>
                <a:cs typeface="ui-sans-serif" pitchFamily="34" charset="-120"/>
              </a:rPr>
              <a:t>Stateful</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521178"/>
          </a:xfrm>
          <a:prstGeom prst="rect">
            <a:avLst/>
          </a:prstGeom>
        </p:spPr>
      </p:pic>
      <p:pic>
        <p:nvPicPr>
          <p:cNvPr id="3" name="Image 1" descr="preencoded.png"/>
          <p:cNvPicPr>
            <a:picLocks noChangeAspect="1"/>
          </p:cNvPicPr>
          <p:nvPr/>
        </p:nvPicPr>
        <p:blipFill>
          <a:blip r:embed="rId4"/>
          <a:stretch>
            <a:fillRect/>
          </a:stretch>
        </p:blipFill>
        <p:spPr>
          <a:xfrm>
            <a:off x="457200" y="914400"/>
            <a:ext cx="1219200" cy="38100"/>
          </a:xfrm>
          <a:prstGeom prst="rect">
            <a:avLst/>
          </a:prstGeom>
        </p:spPr>
      </p:pic>
      <p:pic>
        <p:nvPicPr>
          <p:cNvPr id="4" name="Image 2" descr="preencoded.png"/>
          <p:cNvPicPr>
            <a:picLocks noChangeAspect="1"/>
          </p:cNvPicPr>
          <p:nvPr/>
        </p:nvPicPr>
        <p:blipFill>
          <a:blip r:embed="rId5"/>
          <a:stretch>
            <a:fillRect/>
          </a:stretch>
        </p:blipFill>
        <p:spPr>
          <a:xfrm>
            <a:off x="457200" y="1181100"/>
            <a:ext cx="5410200" cy="1219200"/>
          </a:xfrm>
          <a:prstGeom prst="rect">
            <a:avLst/>
          </a:prstGeom>
        </p:spPr>
      </p:pic>
      <p:pic>
        <p:nvPicPr>
          <p:cNvPr id="5" name="Image 3" descr="preencoded.png"/>
          <p:cNvPicPr>
            <a:picLocks noChangeAspect="1"/>
          </p:cNvPicPr>
          <p:nvPr/>
        </p:nvPicPr>
        <p:blipFill>
          <a:blip r:embed="rId6"/>
          <a:stretch>
            <a:fillRect/>
          </a:stretch>
        </p:blipFill>
        <p:spPr>
          <a:xfrm>
            <a:off x="609600" y="1371600"/>
            <a:ext cx="190500" cy="190500"/>
          </a:xfrm>
          <a:prstGeom prst="rect">
            <a:avLst/>
          </a:prstGeom>
        </p:spPr>
      </p:pic>
      <p:pic>
        <p:nvPicPr>
          <p:cNvPr id="6" name="Image 4" descr="preencoded.png"/>
          <p:cNvPicPr>
            <a:picLocks noChangeAspect="1"/>
          </p:cNvPicPr>
          <p:nvPr/>
        </p:nvPicPr>
        <p:blipFill>
          <a:blip r:embed="rId7"/>
          <a:stretch>
            <a:fillRect/>
          </a:stretch>
        </p:blipFill>
        <p:spPr>
          <a:xfrm>
            <a:off x="457200" y="2552700"/>
            <a:ext cx="5410200" cy="4511278"/>
          </a:xfrm>
          <a:prstGeom prst="rect">
            <a:avLst/>
          </a:prstGeom>
        </p:spPr>
      </p:pic>
      <p:pic>
        <p:nvPicPr>
          <p:cNvPr id="7" name="Image 5" descr="preencoded.png"/>
          <p:cNvPicPr>
            <a:picLocks noChangeAspect="1"/>
          </p:cNvPicPr>
          <p:nvPr/>
        </p:nvPicPr>
        <p:blipFill>
          <a:blip r:embed="rId8"/>
          <a:stretch>
            <a:fillRect/>
          </a:stretch>
        </p:blipFill>
        <p:spPr>
          <a:xfrm>
            <a:off x="609600" y="2705100"/>
            <a:ext cx="5105400" cy="4206478"/>
          </a:xfrm>
          <a:prstGeom prst="rect">
            <a:avLst/>
          </a:prstGeom>
        </p:spPr>
      </p:pic>
      <p:pic>
        <p:nvPicPr>
          <p:cNvPr id="8" name="Image 6" descr="preencoded.png"/>
          <p:cNvPicPr>
            <a:picLocks noChangeAspect="1"/>
          </p:cNvPicPr>
          <p:nvPr/>
        </p:nvPicPr>
        <p:blipFill>
          <a:blip r:embed="rId9"/>
          <a:stretch>
            <a:fillRect/>
          </a:stretch>
        </p:blipFill>
        <p:spPr>
          <a:xfrm>
            <a:off x="6324600" y="1181100"/>
            <a:ext cx="5410200" cy="1295400"/>
          </a:xfrm>
          <a:prstGeom prst="rect">
            <a:avLst/>
          </a:prstGeom>
        </p:spPr>
      </p:pic>
      <p:pic>
        <p:nvPicPr>
          <p:cNvPr id="9" name="Image 7" descr="preencoded.png"/>
          <p:cNvPicPr>
            <a:picLocks noChangeAspect="1"/>
          </p:cNvPicPr>
          <p:nvPr/>
        </p:nvPicPr>
        <p:blipFill>
          <a:blip r:embed="rId10"/>
          <a:stretch>
            <a:fillRect/>
          </a:stretch>
        </p:blipFill>
        <p:spPr>
          <a:xfrm>
            <a:off x="6477000" y="1333500"/>
            <a:ext cx="400050" cy="533400"/>
          </a:xfrm>
          <a:prstGeom prst="rect">
            <a:avLst/>
          </a:prstGeom>
        </p:spPr>
      </p:pic>
      <p:pic>
        <p:nvPicPr>
          <p:cNvPr id="10" name="Image 8" descr="preencoded.png"/>
          <p:cNvPicPr>
            <a:picLocks noChangeAspect="1"/>
          </p:cNvPicPr>
          <p:nvPr/>
        </p:nvPicPr>
        <p:blipFill>
          <a:blip r:embed="rId11"/>
          <a:stretch>
            <a:fillRect/>
          </a:stretch>
        </p:blipFill>
        <p:spPr>
          <a:xfrm>
            <a:off x="6591300" y="1447800"/>
            <a:ext cx="171450" cy="304800"/>
          </a:xfrm>
          <a:prstGeom prst="rect">
            <a:avLst/>
          </a:prstGeom>
        </p:spPr>
      </p:pic>
      <p:pic>
        <p:nvPicPr>
          <p:cNvPr id="11" name="Image 9" descr="preencoded.png"/>
          <p:cNvPicPr>
            <a:picLocks noChangeAspect="1"/>
          </p:cNvPicPr>
          <p:nvPr/>
        </p:nvPicPr>
        <p:blipFill>
          <a:blip r:embed="rId12"/>
          <a:stretch>
            <a:fillRect/>
          </a:stretch>
        </p:blipFill>
        <p:spPr>
          <a:xfrm>
            <a:off x="6324600" y="2628900"/>
            <a:ext cx="5410200" cy="1295400"/>
          </a:xfrm>
          <a:prstGeom prst="rect">
            <a:avLst/>
          </a:prstGeom>
        </p:spPr>
      </p:pic>
      <p:pic>
        <p:nvPicPr>
          <p:cNvPr id="12" name="Image 10" descr="preencoded.png"/>
          <p:cNvPicPr>
            <a:picLocks noChangeAspect="1"/>
          </p:cNvPicPr>
          <p:nvPr/>
        </p:nvPicPr>
        <p:blipFill>
          <a:blip r:embed="rId13"/>
          <a:stretch>
            <a:fillRect/>
          </a:stretch>
        </p:blipFill>
        <p:spPr>
          <a:xfrm>
            <a:off x="6477000" y="2781300"/>
            <a:ext cx="514350" cy="533400"/>
          </a:xfrm>
          <a:prstGeom prst="rect">
            <a:avLst/>
          </a:prstGeom>
        </p:spPr>
      </p:pic>
      <p:pic>
        <p:nvPicPr>
          <p:cNvPr id="13" name="Image 11" descr="preencoded.png"/>
          <p:cNvPicPr>
            <a:picLocks noChangeAspect="1"/>
          </p:cNvPicPr>
          <p:nvPr/>
        </p:nvPicPr>
        <p:blipFill>
          <a:blip r:embed="rId14"/>
          <a:stretch>
            <a:fillRect/>
          </a:stretch>
        </p:blipFill>
        <p:spPr>
          <a:xfrm>
            <a:off x="6591300" y="2895600"/>
            <a:ext cx="285750" cy="304800"/>
          </a:xfrm>
          <a:prstGeom prst="rect">
            <a:avLst/>
          </a:prstGeom>
        </p:spPr>
      </p:pic>
      <p:pic>
        <p:nvPicPr>
          <p:cNvPr id="14" name="Image 12" descr="preencoded.png"/>
          <p:cNvPicPr>
            <a:picLocks noChangeAspect="1"/>
          </p:cNvPicPr>
          <p:nvPr/>
        </p:nvPicPr>
        <p:blipFill>
          <a:blip r:embed="rId15"/>
          <a:stretch>
            <a:fillRect/>
          </a:stretch>
        </p:blipFill>
        <p:spPr>
          <a:xfrm>
            <a:off x="6324600" y="4076700"/>
            <a:ext cx="5410200" cy="1295400"/>
          </a:xfrm>
          <a:prstGeom prst="rect">
            <a:avLst/>
          </a:prstGeom>
        </p:spPr>
      </p:pic>
      <p:pic>
        <p:nvPicPr>
          <p:cNvPr id="15" name="Image 13" descr="preencoded.png"/>
          <p:cNvPicPr>
            <a:picLocks noChangeAspect="1"/>
          </p:cNvPicPr>
          <p:nvPr/>
        </p:nvPicPr>
        <p:blipFill>
          <a:blip r:embed="rId16"/>
          <a:stretch>
            <a:fillRect/>
          </a:stretch>
        </p:blipFill>
        <p:spPr>
          <a:xfrm>
            <a:off x="6477000" y="4229100"/>
            <a:ext cx="428625" cy="533400"/>
          </a:xfrm>
          <a:prstGeom prst="rect">
            <a:avLst/>
          </a:prstGeom>
        </p:spPr>
      </p:pic>
      <p:pic>
        <p:nvPicPr>
          <p:cNvPr id="16" name="Image 14" descr="preencoded.png"/>
          <p:cNvPicPr>
            <a:picLocks noChangeAspect="1"/>
          </p:cNvPicPr>
          <p:nvPr/>
        </p:nvPicPr>
        <p:blipFill>
          <a:blip r:embed="rId17"/>
          <a:stretch>
            <a:fillRect/>
          </a:stretch>
        </p:blipFill>
        <p:spPr>
          <a:xfrm>
            <a:off x="6591300" y="4343400"/>
            <a:ext cx="200025" cy="304800"/>
          </a:xfrm>
          <a:prstGeom prst="rect">
            <a:avLst/>
          </a:prstGeom>
        </p:spPr>
      </p:pic>
      <p:pic>
        <p:nvPicPr>
          <p:cNvPr id="17" name="Image 15" descr="preencoded.png"/>
          <p:cNvPicPr>
            <a:picLocks noChangeAspect="1"/>
          </p:cNvPicPr>
          <p:nvPr/>
        </p:nvPicPr>
        <p:blipFill>
          <a:blip r:embed="rId18"/>
          <a:stretch>
            <a:fillRect/>
          </a:stretch>
        </p:blipFill>
        <p:spPr>
          <a:xfrm>
            <a:off x="6324600" y="5524500"/>
            <a:ext cx="5410200" cy="1181100"/>
          </a:xfrm>
          <a:prstGeom prst="rect">
            <a:avLst/>
          </a:prstGeom>
        </p:spPr>
      </p:pic>
      <p:pic>
        <p:nvPicPr>
          <p:cNvPr id="18" name="Image 16" descr="preencoded.png"/>
          <p:cNvPicPr>
            <a:picLocks noChangeAspect="1"/>
          </p:cNvPicPr>
          <p:nvPr/>
        </p:nvPicPr>
        <p:blipFill>
          <a:blip r:embed="rId19"/>
          <a:stretch>
            <a:fillRect/>
          </a:stretch>
        </p:blipFill>
        <p:spPr>
          <a:xfrm>
            <a:off x="6477000" y="5705475"/>
            <a:ext cx="190500" cy="171450"/>
          </a:xfrm>
          <a:prstGeom prst="rect">
            <a:avLst/>
          </a:prstGeom>
        </p:spPr>
      </p:pic>
      <p:pic>
        <p:nvPicPr>
          <p:cNvPr id="19" name="Image 17" descr="preencoded.png"/>
          <p:cNvPicPr>
            <a:picLocks noChangeAspect="1"/>
          </p:cNvPicPr>
          <p:nvPr/>
        </p:nvPicPr>
        <p:blipFill>
          <a:blip r:embed="rId20"/>
          <a:stretch>
            <a:fillRect/>
          </a:stretch>
        </p:blipFill>
        <p:spPr>
          <a:xfrm>
            <a:off x="6477000" y="6057900"/>
            <a:ext cx="152400" cy="152400"/>
          </a:xfrm>
          <a:prstGeom prst="rect">
            <a:avLst/>
          </a:prstGeom>
        </p:spPr>
      </p:pic>
      <p:pic>
        <p:nvPicPr>
          <p:cNvPr id="20" name="Image 18" descr="preencoded.png"/>
          <p:cNvPicPr>
            <a:picLocks noChangeAspect="1"/>
          </p:cNvPicPr>
          <p:nvPr/>
        </p:nvPicPr>
        <p:blipFill>
          <a:blip r:embed="rId20"/>
          <a:stretch>
            <a:fillRect/>
          </a:stretch>
        </p:blipFill>
        <p:spPr>
          <a:xfrm>
            <a:off x="9067800" y="6057900"/>
            <a:ext cx="152400" cy="152400"/>
          </a:xfrm>
          <a:prstGeom prst="rect">
            <a:avLst/>
          </a:prstGeom>
        </p:spPr>
      </p:pic>
      <p:pic>
        <p:nvPicPr>
          <p:cNvPr id="21" name="Image 19" descr="preencoded.png"/>
          <p:cNvPicPr>
            <a:picLocks noChangeAspect="1"/>
          </p:cNvPicPr>
          <p:nvPr/>
        </p:nvPicPr>
        <p:blipFill>
          <a:blip r:embed="rId20"/>
          <a:stretch>
            <a:fillRect/>
          </a:stretch>
        </p:blipFill>
        <p:spPr>
          <a:xfrm>
            <a:off x="6477000" y="6362700"/>
            <a:ext cx="152400" cy="152400"/>
          </a:xfrm>
          <a:prstGeom prst="rect">
            <a:avLst/>
          </a:prstGeom>
        </p:spPr>
      </p:pic>
      <p:pic>
        <p:nvPicPr>
          <p:cNvPr id="22" name="Image 20" descr="preencoded.png"/>
          <p:cNvPicPr>
            <a:picLocks noChangeAspect="1"/>
          </p:cNvPicPr>
          <p:nvPr/>
        </p:nvPicPr>
        <p:blipFill>
          <a:blip r:embed="rId20"/>
          <a:stretch>
            <a:fillRect/>
          </a:stretch>
        </p:blipFill>
        <p:spPr>
          <a:xfrm>
            <a:off x="9067800" y="6362700"/>
            <a:ext cx="152400" cy="152400"/>
          </a:xfrm>
          <a:prstGeom prst="rect">
            <a:avLst/>
          </a:prstGeom>
        </p:spPr>
      </p:pic>
      <p:sp>
        <p:nvSpPr>
          <p:cNvPr id="23" name="Text 0"/>
          <p:cNvSpPr/>
          <p:nvPr/>
        </p:nvSpPr>
        <p:spPr>
          <a:xfrm>
            <a:off x="457200" y="457200"/>
            <a:ext cx="1353312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E3A8A"/>
                </a:solidFill>
                <a:latin typeface="ui-sans-serif" pitchFamily="34" charset="0"/>
                <a:ea typeface="ui-sans-serif" pitchFamily="34" charset="-122"/>
                <a:cs typeface="ui-sans-serif" pitchFamily="34" charset="-120"/>
              </a:rPr>
              <a:t>API-Led Connectivity Pattern</a:t>
            </a:r>
            <a:endParaRPr lang="en-US" sz="2700" dirty="0"/>
          </a:p>
        </p:txBody>
      </p:sp>
      <p:sp>
        <p:nvSpPr>
          <p:cNvPr id="24" name="Text 1"/>
          <p:cNvSpPr/>
          <p:nvPr/>
        </p:nvSpPr>
        <p:spPr>
          <a:xfrm>
            <a:off x="876300" y="1333500"/>
            <a:ext cx="51054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Three-Layered Approach</a:t>
            </a:r>
            <a:endParaRPr lang="en-US" sz="1500" dirty="0"/>
          </a:p>
        </p:txBody>
      </p:sp>
      <p:sp>
        <p:nvSpPr>
          <p:cNvPr id="25" name="Text 2"/>
          <p:cNvSpPr/>
          <p:nvPr/>
        </p:nvSpPr>
        <p:spPr>
          <a:xfrm>
            <a:off x="609600" y="1676400"/>
            <a:ext cx="51054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API-led connectivity organizes APIs into three distinct layers, creating reusable and discoverable integration assets.</a:t>
            </a:r>
            <a:endParaRPr lang="en-US" sz="1200" dirty="0"/>
          </a:p>
        </p:txBody>
      </p:sp>
      <p:sp>
        <p:nvSpPr>
          <p:cNvPr id="26" name="Text 3"/>
          <p:cNvSpPr/>
          <p:nvPr/>
        </p:nvSpPr>
        <p:spPr>
          <a:xfrm>
            <a:off x="7029450" y="1333500"/>
            <a:ext cx="45529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Experience APIs</a:t>
            </a:r>
            <a:endParaRPr lang="en-US" sz="1500" dirty="0"/>
          </a:p>
        </p:txBody>
      </p:sp>
      <p:sp>
        <p:nvSpPr>
          <p:cNvPr id="27" name="Text 4"/>
          <p:cNvSpPr/>
          <p:nvPr/>
        </p:nvSpPr>
        <p:spPr>
          <a:xfrm>
            <a:off x="7029450" y="1638300"/>
            <a:ext cx="455295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Designed for specific user experiences or channels (mobile apps, web portals). They consume Process APIs and tailor data for optimal presentation.</a:t>
            </a:r>
            <a:endParaRPr lang="en-US" sz="1200" dirty="0"/>
          </a:p>
        </p:txBody>
      </p:sp>
      <p:sp>
        <p:nvSpPr>
          <p:cNvPr id="28" name="Text 5"/>
          <p:cNvSpPr/>
          <p:nvPr/>
        </p:nvSpPr>
        <p:spPr>
          <a:xfrm>
            <a:off x="7143750" y="2781300"/>
            <a:ext cx="44386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Process APIs</a:t>
            </a:r>
            <a:endParaRPr lang="en-US" sz="1500" dirty="0"/>
          </a:p>
        </p:txBody>
      </p:sp>
      <p:sp>
        <p:nvSpPr>
          <p:cNvPr id="29" name="Text 6"/>
          <p:cNvSpPr/>
          <p:nvPr/>
        </p:nvSpPr>
        <p:spPr>
          <a:xfrm>
            <a:off x="7143750" y="3086100"/>
            <a:ext cx="443865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Orchestrate data and logic from multiple System APIs to support specific business processes. They create reusable services for various applications.</a:t>
            </a:r>
            <a:endParaRPr lang="en-US" sz="1200" dirty="0"/>
          </a:p>
        </p:txBody>
      </p:sp>
      <p:sp>
        <p:nvSpPr>
          <p:cNvPr id="30" name="Text 7"/>
          <p:cNvSpPr/>
          <p:nvPr/>
        </p:nvSpPr>
        <p:spPr>
          <a:xfrm>
            <a:off x="7058025" y="4229100"/>
            <a:ext cx="4524375"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System APIs</a:t>
            </a:r>
            <a:endParaRPr lang="en-US" sz="1500" dirty="0"/>
          </a:p>
        </p:txBody>
      </p:sp>
      <p:sp>
        <p:nvSpPr>
          <p:cNvPr id="31" name="Text 8"/>
          <p:cNvSpPr/>
          <p:nvPr/>
        </p:nvSpPr>
        <p:spPr>
          <a:xfrm>
            <a:off x="7058025" y="4533900"/>
            <a:ext cx="4524375"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Provide interfaces to core systems of record (ERP, CRM, databases), abstracting their complexity and exposing data in a standardized way.</a:t>
            </a:r>
            <a:endParaRPr lang="en-US" sz="1200" dirty="0"/>
          </a:p>
        </p:txBody>
      </p:sp>
      <p:sp>
        <p:nvSpPr>
          <p:cNvPr id="32" name="Text 9"/>
          <p:cNvSpPr/>
          <p:nvPr/>
        </p:nvSpPr>
        <p:spPr>
          <a:xfrm>
            <a:off x="6743700" y="5676900"/>
            <a:ext cx="51054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4338CA"/>
                </a:solidFill>
                <a:latin typeface="ui-sans-serif" pitchFamily="34" charset="0"/>
                <a:ea typeface="ui-sans-serif" pitchFamily="34" charset="-122"/>
                <a:cs typeface="ui-sans-serif" pitchFamily="34" charset="-120"/>
              </a:rPr>
              <a:t>Benefits</a:t>
            </a:r>
            <a:endParaRPr lang="en-US" sz="1350" dirty="0"/>
          </a:p>
        </p:txBody>
      </p:sp>
      <p:sp>
        <p:nvSpPr>
          <p:cNvPr id="33" name="Text 10"/>
          <p:cNvSpPr/>
          <p:nvPr/>
        </p:nvSpPr>
        <p:spPr>
          <a:xfrm>
            <a:off x="6705600" y="6019800"/>
            <a:ext cx="1003161"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Reusability</a:t>
            </a:r>
            <a:endParaRPr lang="en-US" sz="1200" dirty="0"/>
          </a:p>
        </p:txBody>
      </p:sp>
      <p:sp>
        <p:nvSpPr>
          <p:cNvPr id="34" name="Text 11"/>
          <p:cNvSpPr/>
          <p:nvPr/>
        </p:nvSpPr>
        <p:spPr>
          <a:xfrm>
            <a:off x="9296400" y="6019800"/>
            <a:ext cx="573643"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Agility</a:t>
            </a:r>
            <a:endParaRPr lang="en-US" sz="1200" dirty="0"/>
          </a:p>
        </p:txBody>
      </p:sp>
      <p:sp>
        <p:nvSpPr>
          <p:cNvPr id="35" name="Text 12"/>
          <p:cNvSpPr/>
          <p:nvPr/>
        </p:nvSpPr>
        <p:spPr>
          <a:xfrm>
            <a:off x="6705600" y="6324600"/>
            <a:ext cx="940118"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Scalability</a:t>
            </a:r>
            <a:endParaRPr lang="en-US" sz="1200" dirty="0"/>
          </a:p>
        </p:txBody>
      </p:sp>
      <p:sp>
        <p:nvSpPr>
          <p:cNvPr id="36" name="Text 13"/>
          <p:cNvSpPr/>
          <p:nvPr/>
        </p:nvSpPr>
        <p:spPr>
          <a:xfrm>
            <a:off x="9296400" y="6324600"/>
            <a:ext cx="968335"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Innovation</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2899</TotalTime>
  <Words>1454</Words>
  <Application>Microsoft Office PowerPoint</Application>
  <PresentationFormat>Widescreen</PresentationFormat>
  <Paragraphs>203</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ui-sans-serif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Pasumarthi, Chandrasekhar (Cognizant)</cp:lastModifiedBy>
  <cp:revision>3</cp:revision>
  <dcterms:created xsi:type="dcterms:W3CDTF">2025-11-01T06:59:22Z</dcterms:created>
  <dcterms:modified xsi:type="dcterms:W3CDTF">2025-11-05T03:51:26Z</dcterms:modified>
</cp:coreProperties>
</file>